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1" r:id="rId3"/>
  </p:sldMasterIdLst>
  <p:notesMasterIdLst>
    <p:notesMasterId r:id="rId38"/>
  </p:notesMasterIdLst>
  <p:handoutMasterIdLst>
    <p:handoutMasterId r:id="rId39"/>
  </p:handoutMasterIdLst>
  <p:sldIdLst>
    <p:sldId id="643" r:id="rId4"/>
    <p:sldId id="659" r:id="rId5"/>
    <p:sldId id="660" r:id="rId6"/>
    <p:sldId id="661" r:id="rId7"/>
    <p:sldId id="662" r:id="rId8"/>
    <p:sldId id="651" r:id="rId9"/>
    <p:sldId id="644" r:id="rId10"/>
    <p:sldId id="645" r:id="rId11"/>
    <p:sldId id="653" r:id="rId12"/>
    <p:sldId id="652" r:id="rId13"/>
    <p:sldId id="663" r:id="rId14"/>
    <p:sldId id="656" r:id="rId15"/>
    <p:sldId id="655" r:id="rId16"/>
    <p:sldId id="657" r:id="rId17"/>
    <p:sldId id="664" r:id="rId18"/>
    <p:sldId id="665" r:id="rId19"/>
    <p:sldId id="666" r:id="rId20"/>
    <p:sldId id="667" r:id="rId21"/>
    <p:sldId id="674" r:id="rId22"/>
    <p:sldId id="675" r:id="rId23"/>
    <p:sldId id="670" r:id="rId24"/>
    <p:sldId id="658" r:id="rId25"/>
    <p:sldId id="642" r:id="rId26"/>
    <p:sldId id="678" r:id="rId27"/>
    <p:sldId id="677" r:id="rId28"/>
    <p:sldId id="646" r:id="rId29"/>
    <p:sldId id="647" r:id="rId30"/>
    <p:sldId id="672" r:id="rId31"/>
    <p:sldId id="673" r:id="rId32"/>
    <p:sldId id="676" r:id="rId33"/>
    <p:sldId id="648" r:id="rId34"/>
    <p:sldId id="649" r:id="rId35"/>
    <p:sldId id="650" r:id="rId36"/>
    <p:sldId id="671" r:id="rId37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FF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403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78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26335904948301"/>
          <c:y val="3.3956533414821598E-2"/>
          <c:w val="0.84291447307773604"/>
          <c:h val="0.84813594448137197"/>
        </c:manualLayout>
      </c:layout>
      <c:lineChart>
        <c:grouping val="standar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US</c:v>
                </c:pt>
              </c:strCache>
            </c:strRef>
          </c:tx>
          <c:spPr>
            <a:ln w="25400" cmpd="sng">
              <a:solidFill>
                <a:srgbClr val="0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(Sheet1!$B$1:$AE$1,Sheet1!$AF$1)</c:f>
              <c:strCache>
                <c:ptCount val="31"/>
                <c:pt idx="0">
                  <c:v>1980</c:v>
                </c:pt>
                <c:pt idx="2">
                  <c:v>1982</c:v>
                </c:pt>
                <c:pt idx="4">
                  <c:v>1984</c:v>
                </c:pt>
                <c:pt idx="6">
                  <c:v>1986</c:v>
                </c:pt>
                <c:pt idx="8">
                  <c:v>1988</c:v>
                </c:pt>
                <c:pt idx="10">
                  <c:v>1990</c:v>
                </c:pt>
                <c:pt idx="12">
                  <c:v>1992</c:v>
                </c:pt>
                <c:pt idx="14">
                  <c:v>1994</c:v>
                </c:pt>
                <c:pt idx="16">
                  <c:v>1996</c:v>
                </c:pt>
                <c:pt idx="18">
                  <c:v>1998</c:v>
                </c:pt>
                <c:pt idx="20">
                  <c:v>2000</c:v>
                </c:pt>
                <c:pt idx="22">
                  <c:v>2002</c:v>
                </c:pt>
                <c:pt idx="24">
                  <c:v>2004</c:v>
                </c:pt>
                <c:pt idx="26">
                  <c:v>2006</c:v>
                </c:pt>
                <c:pt idx="28">
                  <c:v>2008</c:v>
                </c:pt>
                <c:pt idx="30">
                  <c:v>2010</c:v>
                </c:pt>
              </c:strCache>
            </c:strRef>
          </c:cat>
          <c:val>
            <c:numRef>
              <c:f>(Sheet1!$B$2:$AE$2,Sheet1!$AF$2)</c:f>
              <c:numCache>
                <c:formatCode>General</c:formatCode>
                <c:ptCount val="31"/>
                <c:pt idx="0">
                  <c:v>1101.3510000000001</c:v>
                </c:pt>
                <c:pt idx="1">
                  <c:v>1267.758</c:v>
                </c:pt>
                <c:pt idx="2">
                  <c:v>1418.1959999999999</c:v>
                </c:pt>
                <c:pt idx="3">
                  <c:v>1549.606</c:v>
                </c:pt>
                <c:pt idx="4">
                  <c:v>1690.749</c:v>
                </c:pt>
                <c:pt idx="5">
                  <c:v>1832.874</c:v>
                </c:pt>
                <c:pt idx="6">
                  <c:v>1947.683</c:v>
                </c:pt>
                <c:pt idx="7">
                  <c:v>2100.2199999999998</c:v>
                </c:pt>
                <c:pt idx="8">
                  <c:v>2333.8910000000001</c:v>
                </c:pt>
                <c:pt idx="9">
                  <c:v>2574.625</c:v>
                </c:pt>
                <c:pt idx="10">
                  <c:v>2849.6759999999999</c:v>
                </c:pt>
                <c:pt idx="11">
                  <c:v>3073.0329999999999</c:v>
                </c:pt>
                <c:pt idx="12">
                  <c:v>3284.7840000000001</c:v>
                </c:pt>
                <c:pt idx="13">
                  <c:v>3481.181</c:v>
                </c:pt>
                <c:pt idx="14">
                  <c:v>3628.5210000000002</c:v>
                </c:pt>
                <c:pt idx="15">
                  <c:v>3787.8679999999999</c:v>
                </c:pt>
                <c:pt idx="16">
                  <c:v>3948.8029999999999</c:v>
                </c:pt>
                <c:pt idx="17">
                  <c:v>4117.8739999999998</c:v>
                </c:pt>
                <c:pt idx="18">
                  <c:v>4303.3019999999997</c:v>
                </c:pt>
                <c:pt idx="19">
                  <c:v>4527.9030000000002</c:v>
                </c:pt>
                <c:pt idx="20">
                  <c:v>4793.4849999999997</c:v>
                </c:pt>
                <c:pt idx="21">
                  <c:v>5145.808</c:v>
                </c:pt>
                <c:pt idx="22">
                  <c:v>5577.6459999999997</c:v>
                </c:pt>
                <c:pt idx="23">
                  <c:v>5985.9279999999999</c:v>
                </c:pt>
                <c:pt idx="24">
                  <c:v>6336.4639999999999</c:v>
                </c:pt>
                <c:pt idx="25">
                  <c:v>6700.27</c:v>
                </c:pt>
                <c:pt idx="26">
                  <c:v>7072.5609999999997</c:v>
                </c:pt>
                <c:pt idx="27">
                  <c:v>7437.2930000000006</c:v>
                </c:pt>
                <c:pt idx="28">
                  <c:v>7719.6279999999997</c:v>
                </c:pt>
                <c:pt idx="29">
                  <c:v>7959.9549999999999</c:v>
                </c:pt>
                <c:pt idx="30">
                  <c:v>8233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Sheet1!$A$4</c:f>
              <c:strCache>
                <c:ptCount val="1"/>
                <c:pt idx="0">
                  <c:v>SWIZ</c:v>
                </c:pt>
              </c:strCache>
            </c:strRef>
          </c:tx>
          <c:spPr>
            <a:ln w="10652">
              <a:solidFill>
                <a:srgbClr val="92D05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92D050"/>
              </a:solidFill>
              <a:ln>
                <a:solidFill>
                  <a:srgbClr val="92D050"/>
                </a:solidFill>
                <a:prstDash val="solid"/>
              </a:ln>
            </c:spPr>
          </c:marker>
          <c:cat>
            <c:strRef>
              <c:f>(Sheet1!$B$1:$AE$1,Sheet1!$AF$1)</c:f>
              <c:strCache>
                <c:ptCount val="31"/>
                <c:pt idx="0">
                  <c:v>1980</c:v>
                </c:pt>
                <c:pt idx="2">
                  <c:v>1982</c:v>
                </c:pt>
                <c:pt idx="4">
                  <c:v>1984</c:v>
                </c:pt>
                <c:pt idx="6">
                  <c:v>1986</c:v>
                </c:pt>
                <c:pt idx="8">
                  <c:v>1988</c:v>
                </c:pt>
                <c:pt idx="10">
                  <c:v>1990</c:v>
                </c:pt>
                <c:pt idx="12">
                  <c:v>1992</c:v>
                </c:pt>
                <c:pt idx="14">
                  <c:v>1994</c:v>
                </c:pt>
                <c:pt idx="16">
                  <c:v>1996</c:v>
                </c:pt>
                <c:pt idx="18">
                  <c:v>1998</c:v>
                </c:pt>
                <c:pt idx="20">
                  <c:v>2000</c:v>
                </c:pt>
                <c:pt idx="22">
                  <c:v>2002</c:v>
                </c:pt>
                <c:pt idx="24">
                  <c:v>2004</c:v>
                </c:pt>
                <c:pt idx="26">
                  <c:v>2006</c:v>
                </c:pt>
                <c:pt idx="28">
                  <c:v>2008</c:v>
                </c:pt>
                <c:pt idx="30">
                  <c:v>2010</c:v>
                </c:pt>
              </c:strCache>
            </c:strRef>
          </c:cat>
          <c:val>
            <c:numRef>
              <c:f>(Sheet1!$B$4:$AE$4,Sheet1!$AF$4)</c:f>
              <c:numCache>
                <c:formatCode>General</c:formatCode>
                <c:ptCount val="31"/>
                <c:pt idx="0">
                  <c:v>1012.567</c:v>
                </c:pt>
                <c:pt idx="1">
                  <c:v>1130.1079999999999</c:v>
                </c:pt>
                <c:pt idx="2">
                  <c:v>1208.203</c:v>
                </c:pt>
                <c:pt idx="3">
                  <c:v>1322.19</c:v>
                </c:pt>
                <c:pt idx="4">
                  <c:v>1365.7280000000001</c:v>
                </c:pt>
                <c:pt idx="5">
                  <c:v>1453.328</c:v>
                </c:pt>
                <c:pt idx="6">
                  <c:v>1543.454</c:v>
                </c:pt>
                <c:pt idx="7">
                  <c:v>1649.3779999999999</c:v>
                </c:pt>
                <c:pt idx="8">
                  <c:v>1762.7829999999999</c:v>
                </c:pt>
                <c:pt idx="9">
                  <c:v>1910.4390000000001</c:v>
                </c:pt>
                <c:pt idx="10">
                  <c:v>2028.037</c:v>
                </c:pt>
                <c:pt idx="11">
                  <c:v>2221.5450000000001</c:v>
                </c:pt>
                <c:pt idx="12">
                  <c:v>2355.1959999999999</c:v>
                </c:pt>
                <c:pt idx="13">
                  <c:v>2402.538</c:v>
                </c:pt>
                <c:pt idx="14">
                  <c:v>2484.0369999999998</c:v>
                </c:pt>
                <c:pt idx="15">
                  <c:v>2562.744999999999</c:v>
                </c:pt>
                <c:pt idx="16">
                  <c:v>2730.402</c:v>
                </c:pt>
                <c:pt idx="17">
                  <c:v>2844.402</c:v>
                </c:pt>
                <c:pt idx="18">
                  <c:v>2980.806</c:v>
                </c:pt>
                <c:pt idx="19">
                  <c:v>3073.2260000000001</c:v>
                </c:pt>
                <c:pt idx="20">
                  <c:v>3220.973</c:v>
                </c:pt>
                <c:pt idx="21">
                  <c:v>3427.998</c:v>
                </c:pt>
                <c:pt idx="22">
                  <c:v>3672.9229999999998</c:v>
                </c:pt>
                <c:pt idx="23">
                  <c:v>3777.23</c:v>
                </c:pt>
                <c:pt idx="24">
                  <c:v>3936.1619999999998</c:v>
                </c:pt>
                <c:pt idx="25">
                  <c:v>4015.3319999999999</c:v>
                </c:pt>
                <c:pt idx="26">
                  <c:v>4150.192</c:v>
                </c:pt>
                <c:pt idx="27">
                  <c:v>4468.9189999999999</c:v>
                </c:pt>
                <c:pt idx="28">
                  <c:v>4929.5249999999996</c:v>
                </c:pt>
                <c:pt idx="29">
                  <c:v>5144.1409999999996</c:v>
                </c:pt>
                <c:pt idx="30">
                  <c:v>5270</c:v>
                </c:pt>
              </c:numCache>
            </c:numRef>
          </c:val>
          <c:smooth val="0"/>
        </c:ser>
        <c:ser>
          <c:idx val="10"/>
          <c:order val="2"/>
          <c:tx>
            <c:strRef>
              <c:f>Sheet1!$A$5</c:f>
              <c:strCache>
                <c:ptCount val="1"/>
                <c:pt idx="0">
                  <c:v>NETH</c:v>
                </c:pt>
              </c:strCache>
            </c:strRef>
          </c:tx>
          <c:spPr>
            <a:ln w="10652">
              <a:solidFill>
                <a:srgbClr val="FF0000"/>
              </a:solidFill>
              <a:prstDash val="solid"/>
            </a:ln>
          </c:spPr>
          <c:marker>
            <c:symbol val="triangl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(Sheet1!$B$1:$AE$1,Sheet1!$AF$1)</c:f>
              <c:strCache>
                <c:ptCount val="31"/>
                <c:pt idx="0">
                  <c:v>1980</c:v>
                </c:pt>
                <c:pt idx="2">
                  <c:v>1982</c:v>
                </c:pt>
                <c:pt idx="4">
                  <c:v>1984</c:v>
                </c:pt>
                <c:pt idx="6">
                  <c:v>1986</c:v>
                </c:pt>
                <c:pt idx="8">
                  <c:v>1988</c:v>
                </c:pt>
                <c:pt idx="10">
                  <c:v>1990</c:v>
                </c:pt>
                <c:pt idx="12">
                  <c:v>1992</c:v>
                </c:pt>
                <c:pt idx="14">
                  <c:v>1994</c:v>
                </c:pt>
                <c:pt idx="16">
                  <c:v>1996</c:v>
                </c:pt>
                <c:pt idx="18">
                  <c:v>1998</c:v>
                </c:pt>
                <c:pt idx="20">
                  <c:v>2000</c:v>
                </c:pt>
                <c:pt idx="22">
                  <c:v>2002</c:v>
                </c:pt>
                <c:pt idx="24">
                  <c:v>2004</c:v>
                </c:pt>
                <c:pt idx="26">
                  <c:v>2006</c:v>
                </c:pt>
                <c:pt idx="28">
                  <c:v>2008</c:v>
                </c:pt>
                <c:pt idx="30">
                  <c:v>2010</c:v>
                </c:pt>
              </c:strCache>
            </c:strRef>
          </c:cat>
          <c:val>
            <c:numRef>
              <c:f>(Sheet1!$B$5:$AE$5,Sheet1!$AF$5)</c:f>
              <c:numCache>
                <c:formatCode>General</c:formatCode>
                <c:ptCount val="31"/>
                <c:pt idx="0">
                  <c:v>732.38900000000001</c:v>
                </c:pt>
                <c:pt idx="1">
                  <c:v>798.53199999999936</c:v>
                </c:pt>
                <c:pt idx="2">
                  <c:v>866.28899999999999</c:v>
                </c:pt>
                <c:pt idx="3">
                  <c:v>899.399</c:v>
                </c:pt>
                <c:pt idx="4">
                  <c:v>920.83799999999849</c:v>
                </c:pt>
                <c:pt idx="5">
                  <c:v>959.95899999999938</c:v>
                </c:pt>
                <c:pt idx="6">
                  <c:v>1020.82</c:v>
                </c:pt>
                <c:pt idx="7">
                  <c:v>1084.6279999999999</c:v>
                </c:pt>
                <c:pt idx="8">
                  <c:v>1161.086</c:v>
                </c:pt>
                <c:pt idx="9">
                  <c:v>1298.4549999999999</c:v>
                </c:pt>
                <c:pt idx="10">
                  <c:v>1412.3389999999999</c:v>
                </c:pt>
                <c:pt idx="11">
                  <c:v>1514.433</c:v>
                </c:pt>
                <c:pt idx="12">
                  <c:v>1601.568</c:v>
                </c:pt>
                <c:pt idx="13">
                  <c:v>1669.0630000000001</c:v>
                </c:pt>
                <c:pt idx="14">
                  <c:v>1714.106</c:v>
                </c:pt>
                <c:pt idx="15">
                  <c:v>1794.81</c:v>
                </c:pt>
                <c:pt idx="16">
                  <c:v>1858.6579999999999</c:v>
                </c:pt>
                <c:pt idx="17">
                  <c:v>1914.98</c:v>
                </c:pt>
                <c:pt idx="18">
                  <c:v>2053.5120000000002</c:v>
                </c:pt>
                <c:pt idx="19">
                  <c:v>2177.9569999999999</c:v>
                </c:pt>
                <c:pt idx="20">
                  <c:v>2339.8470000000002</c:v>
                </c:pt>
                <c:pt idx="21">
                  <c:v>2554.5219999999999</c:v>
                </c:pt>
                <c:pt idx="22">
                  <c:v>2833.018</c:v>
                </c:pt>
                <c:pt idx="23">
                  <c:v>3097.4119999999998</c:v>
                </c:pt>
                <c:pt idx="24">
                  <c:v>3308.598</c:v>
                </c:pt>
                <c:pt idx="25">
                  <c:v>3450.34</c:v>
                </c:pt>
                <c:pt idx="26">
                  <c:v>3612.99</c:v>
                </c:pt>
                <c:pt idx="27">
                  <c:v>3943.742999999999</c:v>
                </c:pt>
                <c:pt idx="28">
                  <c:v>4240.6549999999997</c:v>
                </c:pt>
                <c:pt idx="29">
                  <c:v>4913.9979999999996</c:v>
                </c:pt>
                <c:pt idx="30">
                  <c:v>5056</c:v>
                </c:pt>
              </c:numCache>
            </c:numRef>
          </c:val>
          <c:smooth val="0"/>
        </c:ser>
        <c:ser>
          <c:idx val="9"/>
          <c:order val="3"/>
          <c:tx>
            <c:strRef>
              <c:f>Sheet1!$A$6</c:f>
              <c:strCache>
                <c:ptCount val="1"/>
                <c:pt idx="0">
                  <c:v>CAN</c:v>
                </c:pt>
              </c:strCache>
            </c:strRef>
          </c:tx>
          <c:spPr>
            <a:ln w="10652">
              <a:solidFill>
                <a:srgbClr val="CCCC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CCCC00"/>
              </a:solidFill>
              <a:ln>
                <a:solidFill>
                  <a:srgbClr val="CCCC00"/>
                </a:solidFill>
                <a:prstDash val="solid"/>
              </a:ln>
            </c:spPr>
          </c:marker>
          <c:cat>
            <c:strRef>
              <c:f>(Sheet1!$B$1:$AE$1,Sheet1!$AF$1)</c:f>
              <c:strCache>
                <c:ptCount val="31"/>
                <c:pt idx="0">
                  <c:v>1980</c:v>
                </c:pt>
                <c:pt idx="2">
                  <c:v>1982</c:v>
                </c:pt>
                <c:pt idx="4">
                  <c:v>1984</c:v>
                </c:pt>
                <c:pt idx="6">
                  <c:v>1986</c:v>
                </c:pt>
                <c:pt idx="8">
                  <c:v>1988</c:v>
                </c:pt>
                <c:pt idx="10">
                  <c:v>1990</c:v>
                </c:pt>
                <c:pt idx="12">
                  <c:v>1992</c:v>
                </c:pt>
                <c:pt idx="14">
                  <c:v>1994</c:v>
                </c:pt>
                <c:pt idx="16">
                  <c:v>1996</c:v>
                </c:pt>
                <c:pt idx="18">
                  <c:v>1998</c:v>
                </c:pt>
                <c:pt idx="20">
                  <c:v>2000</c:v>
                </c:pt>
                <c:pt idx="22">
                  <c:v>2002</c:v>
                </c:pt>
                <c:pt idx="24">
                  <c:v>2004</c:v>
                </c:pt>
                <c:pt idx="26">
                  <c:v>2006</c:v>
                </c:pt>
                <c:pt idx="28">
                  <c:v>2008</c:v>
                </c:pt>
                <c:pt idx="30">
                  <c:v>2010</c:v>
                </c:pt>
              </c:strCache>
            </c:strRef>
          </c:cat>
          <c:val>
            <c:numRef>
              <c:f>(Sheet1!$B$6:$AE$6,Sheet1!$AF$6)</c:f>
              <c:numCache>
                <c:formatCode>General</c:formatCode>
                <c:ptCount val="31"/>
                <c:pt idx="0">
                  <c:v>777.37800000000004</c:v>
                </c:pt>
                <c:pt idx="1">
                  <c:v>893.59</c:v>
                </c:pt>
                <c:pt idx="2">
                  <c:v>1011.338</c:v>
                </c:pt>
                <c:pt idx="3">
                  <c:v>1092.2660000000001</c:v>
                </c:pt>
                <c:pt idx="4">
                  <c:v>1172.8019999999999</c:v>
                </c:pt>
                <c:pt idx="5">
                  <c:v>1258.9760000000001</c:v>
                </c:pt>
                <c:pt idx="6">
                  <c:v>1344.28</c:v>
                </c:pt>
                <c:pt idx="7">
                  <c:v>1410.4929999999999</c:v>
                </c:pt>
                <c:pt idx="8">
                  <c:v>1500.2550000000001</c:v>
                </c:pt>
                <c:pt idx="9">
                  <c:v>1609.2919999999999</c:v>
                </c:pt>
                <c:pt idx="10">
                  <c:v>1734.943</c:v>
                </c:pt>
                <c:pt idx="11">
                  <c:v>1873.739</c:v>
                </c:pt>
                <c:pt idx="12">
                  <c:v>1966.5139999999999</c:v>
                </c:pt>
                <c:pt idx="13">
                  <c:v>2009.5519999999999</c:v>
                </c:pt>
                <c:pt idx="14">
                  <c:v>2051.625</c:v>
                </c:pt>
                <c:pt idx="15">
                  <c:v>2054.1329999999998</c:v>
                </c:pt>
                <c:pt idx="16">
                  <c:v>2055.8319999999999</c:v>
                </c:pt>
                <c:pt idx="17">
                  <c:v>2150.1129999999998</c:v>
                </c:pt>
                <c:pt idx="18">
                  <c:v>2309.0680000000002</c:v>
                </c:pt>
                <c:pt idx="19">
                  <c:v>2415.9920000000002</c:v>
                </c:pt>
                <c:pt idx="20">
                  <c:v>2518.86</c:v>
                </c:pt>
                <c:pt idx="21">
                  <c:v>2732.7130000000002</c:v>
                </c:pt>
                <c:pt idx="22">
                  <c:v>2869.3339999999998</c:v>
                </c:pt>
                <c:pt idx="23">
                  <c:v>3054.8150000000001</c:v>
                </c:pt>
                <c:pt idx="24">
                  <c:v>3205.25</c:v>
                </c:pt>
                <c:pt idx="25">
                  <c:v>3441.9059999999999</c:v>
                </c:pt>
                <c:pt idx="26">
                  <c:v>3665.1860000000001</c:v>
                </c:pt>
                <c:pt idx="27">
                  <c:v>3844.4209999999998</c:v>
                </c:pt>
                <c:pt idx="28">
                  <c:v>4023.9960000000001</c:v>
                </c:pt>
                <c:pt idx="29">
                  <c:v>4362.6409999999996</c:v>
                </c:pt>
                <c:pt idx="30">
                  <c:v>4445</c:v>
                </c:pt>
              </c:numCache>
            </c:numRef>
          </c:val>
          <c:smooth val="0"/>
        </c:ser>
        <c:ser>
          <c:idx val="11"/>
          <c:order val="4"/>
          <c:tx>
            <c:strRef>
              <c:f>Sheet1!$A$8</c:f>
              <c:strCache>
                <c:ptCount val="1"/>
                <c:pt idx="0">
                  <c:v>GER</c:v>
                </c:pt>
              </c:strCache>
            </c:strRef>
          </c:tx>
          <c:spPr>
            <a:ln w="10652">
              <a:solidFill>
                <a:srgbClr val="0070C0"/>
              </a:solidFill>
              <a:prstDash val="solid"/>
            </a:ln>
          </c:spPr>
          <c:marker>
            <c:symbol val="circle"/>
            <c:size val="4"/>
            <c:spPr>
              <a:solidFill>
                <a:srgbClr val="0070C0"/>
              </a:solidFill>
              <a:ln>
                <a:solidFill>
                  <a:srgbClr val="0070C0"/>
                </a:solidFill>
                <a:prstDash val="solid"/>
              </a:ln>
            </c:spPr>
          </c:marker>
          <c:cat>
            <c:strRef>
              <c:f>(Sheet1!$B$1:$AE$1,Sheet1!$AF$1)</c:f>
              <c:strCache>
                <c:ptCount val="31"/>
                <c:pt idx="0">
                  <c:v>1980</c:v>
                </c:pt>
                <c:pt idx="2">
                  <c:v>1982</c:v>
                </c:pt>
                <c:pt idx="4">
                  <c:v>1984</c:v>
                </c:pt>
                <c:pt idx="6">
                  <c:v>1986</c:v>
                </c:pt>
                <c:pt idx="8">
                  <c:v>1988</c:v>
                </c:pt>
                <c:pt idx="10">
                  <c:v>1990</c:v>
                </c:pt>
                <c:pt idx="12">
                  <c:v>1992</c:v>
                </c:pt>
                <c:pt idx="14">
                  <c:v>1994</c:v>
                </c:pt>
                <c:pt idx="16">
                  <c:v>1996</c:v>
                </c:pt>
                <c:pt idx="18">
                  <c:v>1998</c:v>
                </c:pt>
                <c:pt idx="20">
                  <c:v>2000</c:v>
                </c:pt>
                <c:pt idx="22">
                  <c:v>2002</c:v>
                </c:pt>
                <c:pt idx="24">
                  <c:v>2004</c:v>
                </c:pt>
                <c:pt idx="26">
                  <c:v>2006</c:v>
                </c:pt>
                <c:pt idx="28">
                  <c:v>2008</c:v>
                </c:pt>
                <c:pt idx="30">
                  <c:v>2010</c:v>
                </c:pt>
              </c:strCache>
            </c:strRef>
          </c:cat>
          <c:val>
            <c:numRef>
              <c:f>(Sheet1!$B$8:$AE$8,Sheet1!$AF$8)</c:f>
              <c:numCache>
                <c:formatCode>General</c:formatCode>
                <c:ptCount val="31"/>
                <c:pt idx="0">
                  <c:v>966.73699999999997</c:v>
                </c:pt>
                <c:pt idx="1">
                  <c:v>1096.287</c:v>
                </c:pt>
                <c:pt idx="2">
                  <c:v>1142.6320000000001</c:v>
                </c:pt>
                <c:pt idx="3">
                  <c:v>1207.308</c:v>
                </c:pt>
                <c:pt idx="4">
                  <c:v>1305.002</c:v>
                </c:pt>
                <c:pt idx="5">
                  <c:v>1402.8009999999999</c:v>
                </c:pt>
                <c:pt idx="6">
                  <c:v>1448.1690000000001</c:v>
                </c:pt>
                <c:pt idx="7">
                  <c:v>1529.0039999999999</c:v>
                </c:pt>
                <c:pt idx="8">
                  <c:v>1662.2070000000001</c:v>
                </c:pt>
                <c:pt idx="9">
                  <c:v>1655.4290000000001</c:v>
                </c:pt>
                <c:pt idx="10">
                  <c:v>1764.066</c:v>
                </c:pt>
                <c:pt idx="12">
                  <c:v>1976.6869999999999</c:v>
                </c:pt>
                <c:pt idx="13">
                  <c:v>1989.921</c:v>
                </c:pt>
                <c:pt idx="14">
                  <c:v>2122.616</c:v>
                </c:pt>
                <c:pt idx="15">
                  <c:v>2266.7559999999999</c:v>
                </c:pt>
                <c:pt idx="16">
                  <c:v>2392.232</c:v>
                </c:pt>
                <c:pt idx="17">
                  <c:v>2409.588999999999</c:v>
                </c:pt>
                <c:pt idx="18">
                  <c:v>2480.4699999999998</c:v>
                </c:pt>
                <c:pt idx="19">
                  <c:v>2580.9899999999998</c:v>
                </c:pt>
                <c:pt idx="20">
                  <c:v>2668.6610000000001</c:v>
                </c:pt>
                <c:pt idx="21">
                  <c:v>2796.9850000000001</c:v>
                </c:pt>
                <c:pt idx="22">
                  <c:v>2934.4839999999999</c:v>
                </c:pt>
                <c:pt idx="23">
                  <c:v>3097.0439999999999</c:v>
                </c:pt>
                <c:pt idx="24">
                  <c:v>3169.634</c:v>
                </c:pt>
                <c:pt idx="25">
                  <c:v>3363.7240000000002</c:v>
                </c:pt>
                <c:pt idx="26">
                  <c:v>3565.4340000000002</c:v>
                </c:pt>
                <c:pt idx="27">
                  <c:v>3724.0349999999999</c:v>
                </c:pt>
                <c:pt idx="28">
                  <c:v>3963.0250000000001</c:v>
                </c:pt>
                <c:pt idx="29">
                  <c:v>4218.2879999999996</c:v>
                </c:pt>
                <c:pt idx="30">
                  <c:v>4338</c:v>
                </c:pt>
              </c:numCache>
            </c:numRef>
          </c:val>
          <c:smooth val="0"/>
        </c:ser>
        <c:ser>
          <c:idx val="12"/>
          <c:order val="5"/>
          <c:tx>
            <c:strRef>
              <c:f>Sheet1!$A$9</c:f>
              <c:strCache>
                <c:ptCount val="1"/>
                <c:pt idx="0">
                  <c:v>FR</c:v>
                </c:pt>
              </c:strCache>
            </c:strRef>
          </c:tx>
          <c:spPr>
            <a:ln w="10652">
              <a:solidFill>
                <a:srgbClr val="FFC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C000"/>
              </a:solidFill>
              <a:ln>
                <a:solidFill>
                  <a:srgbClr val="FFC000"/>
                </a:solidFill>
                <a:prstDash val="solid"/>
              </a:ln>
            </c:spPr>
          </c:marker>
          <c:cat>
            <c:strRef>
              <c:f>(Sheet1!$B$1:$AE$1,Sheet1!$AF$1)</c:f>
              <c:strCache>
                <c:ptCount val="31"/>
                <c:pt idx="0">
                  <c:v>1980</c:v>
                </c:pt>
                <c:pt idx="2">
                  <c:v>1982</c:v>
                </c:pt>
                <c:pt idx="4">
                  <c:v>1984</c:v>
                </c:pt>
                <c:pt idx="6">
                  <c:v>1986</c:v>
                </c:pt>
                <c:pt idx="8">
                  <c:v>1988</c:v>
                </c:pt>
                <c:pt idx="10">
                  <c:v>1990</c:v>
                </c:pt>
                <c:pt idx="12">
                  <c:v>1992</c:v>
                </c:pt>
                <c:pt idx="14">
                  <c:v>1994</c:v>
                </c:pt>
                <c:pt idx="16">
                  <c:v>1996</c:v>
                </c:pt>
                <c:pt idx="18">
                  <c:v>1998</c:v>
                </c:pt>
                <c:pt idx="20">
                  <c:v>2000</c:v>
                </c:pt>
                <c:pt idx="22">
                  <c:v>2002</c:v>
                </c:pt>
                <c:pt idx="24">
                  <c:v>2004</c:v>
                </c:pt>
                <c:pt idx="26">
                  <c:v>2006</c:v>
                </c:pt>
                <c:pt idx="28">
                  <c:v>2008</c:v>
                </c:pt>
                <c:pt idx="30">
                  <c:v>2010</c:v>
                </c:pt>
              </c:strCache>
            </c:strRef>
          </c:cat>
          <c:val>
            <c:numRef>
              <c:f>(Sheet1!$B$9:$AE$9,Sheet1!$AF$9)</c:f>
              <c:numCache>
                <c:formatCode>General</c:formatCode>
                <c:ptCount val="31"/>
                <c:pt idx="0">
                  <c:v>665.54099999999937</c:v>
                </c:pt>
                <c:pt idx="5">
                  <c:v>1030.655</c:v>
                </c:pt>
                <c:pt idx="10">
                  <c:v>1444.607</c:v>
                </c:pt>
                <c:pt idx="11">
                  <c:v>1552.837</c:v>
                </c:pt>
                <c:pt idx="12">
                  <c:v>1649.9870000000001</c:v>
                </c:pt>
                <c:pt idx="13">
                  <c:v>1749.779</c:v>
                </c:pt>
                <c:pt idx="14">
                  <c:v>1810.2159999999999</c:v>
                </c:pt>
                <c:pt idx="15">
                  <c:v>2099.8139999999999</c:v>
                </c:pt>
                <c:pt idx="16">
                  <c:v>2161.1219999999998</c:v>
                </c:pt>
                <c:pt idx="17">
                  <c:v>2228.2060000000001</c:v>
                </c:pt>
                <c:pt idx="18">
                  <c:v>2312.5059999999999</c:v>
                </c:pt>
                <c:pt idx="19">
                  <c:v>2403.7060000000001</c:v>
                </c:pt>
                <c:pt idx="20">
                  <c:v>2553.1210000000001</c:v>
                </c:pt>
                <c:pt idx="21">
                  <c:v>2726.0160000000001</c:v>
                </c:pt>
                <c:pt idx="22">
                  <c:v>2931.232</c:v>
                </c:pt>
                <c:pt idx="23">
                  <c:v>2991.3919999999998</c:v>
                </c:pt>
                <c:pt idx="24">
                  <c:v>3121.578</c:v>
                </c:pt>
                <c:pt idx="25">
                  <c:v>3305.9929999999999</c:v>
                </c:pt>
                <c:pt idx="26">
                  <c:v>3493.114</c:v>
                </c:pt>
                <c:pt idx="27">
                  <c:v>3678.5010000000002</c:v>
                </c:pt>
                <c:pt idx="28">
                  <c:v>3809.08</c:v>
                </c:pt>
                <c:pt idx="29">
                  <c:v>3977.9839999999999</c:v>
                </c:pt>
                <c:pt idx="30">
                  <c:v>3974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Sheet1!$A$11</c:f>
              <c:strCache>
                <c:ptCount val="1"/>
                <c:pt idx="0">
                  <c:v>AUS</c:v>
                </c:pt>
              </c:strCache>
            </c:strRef>
          </c:tx>
          <c:spPr>
            <a:ln w="21304">
              <a:solidFill>
                <a:srgbClr val="C00000"/>
              </a:solidFill>
              <a:prstDash val="solid"/>
            </a:ln>
          </c:spPr>
          <c:marker>
            <c:symbol val="x"/>
            <c:size val="3"/>
            <c:spPr>
              <a:solidFill>
                <a:srgbClr val="C0000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cat>
            <c:strRef>
              <c:f>(Sheet1!$B$1:$AE$1,Sheet1!$AF$1)</c:f>
              <c:strCache>
                <c:ptCount val="31"/>
                <c:pt idx="0">
                  <c:v>1980</c:v>
                </c:pt>
                <c:pt idx="2">
                  <c:v>1982</c:v>
                </c:pt>
                <c:pt idx="4">
                  <c:v>1984</c:v>
                </c:pt>
                <c:pt idx="6">
                  <c:v>1986</c:v>
                </c:pt>
                <c:pt idx="8">
                  <c:v>1988</c:v>
                </c:pt>
                <c:pt idx="10">
                  <c:v>1990</c:v>
                </c:pt>
                <c:pt idx="12">
                  <c:v>1992</c:v>
                </c:pt>
                <c:pt idx="14">
                  <c:v>1994</c:v>
                </c:pt>
                <c:pt idx="16">
                  <c:v>1996</c:v>
                </c:pt>
                <c:pt idx="18">
                  <c:v>1998</c:v>
                </c:pt>
                <c:pt idx="20">
                  <c:v>2000</c:v>
                </c:pt>
                <c:pt idx="22">
                  <c:v>2002</c:v>
                </c:pt>
                <c:pt idx="24">
                  <c:v>2004</c:v>
                </c:pt>
                <c:pt idx="26">
                  <c:v>2006</c:v>
                </c:pt>
                <c:pt idx="28">
                  <c:v>2008</c:v>
                </c:pt>
                <c:pt idx="30">
                  <c:v>2010</c:v>
                </c:pt>
              </c:strCache>
            </c:strRef>
          </c:cat>
          <c:val>
            <c:numRef>
              <c:f>(Sheet1!$B$11:$AE$11,Sheet1!$AF$11)</c:f>
              <c:numCache>
                <c:formatCode>General</c:formatCode>
                <c:ptCount val="31"/>
                <c:pt idx="0">
                  <c:v>632.46400000000006</c:v>
                </c:pt>
                <c:pt idx="1">
                  <c:v>706.87099999999998</c:v>
                </c:pt>
                <c:pt idx="2">
                  <c:v>738.99599999999998</c:v>
                </c:pt>
                <c:pt idx="3">
                  <c:v>785.36899999999901</c:v>
                </c:pt>
                <c:pt idx="4">
                  <c:v>837.28399999999999</c:v>
                </c:pt>
                <c:pt idx="5">
                  <c:v>910.86799999999835</c:v>
                </c:pt>
                <c:pt idx="6">
                  <c:v>980.74400000000003</c:v>
                </c:pt>
                <c:pt idx="7">
                  <c:v>1024.6990000000001</c:v>
                </c:pt>
                <c:pt idx="8">
                  <c:v>1078.8889999999999</c:v>
                </c:pt>
                <c:pt idx="9">
                  <c:v>1131.694</c:v>
                </c:pt>
                <c:pt idx="10">
                  <c:v>1194.452</c:v>
                </c:pt>
                <c:pt idx="11">
                  <c:v>1271.019</c:v>
                </c:pt>
                <c:pt idx="12">
                  <c:v>1359.972</c:v>
                </c:pt>
                <c:pt idx="13">
                  <c:v>1434.633</c:v>
                </c:pt>
                <c:pt idx="14">
                  <c:v>1520.921</c:v>
                </c:pt>
                <c:pt idx="15">
                  <c:v>1607.2460000000001</c:v>
                </c:pt>
                <c:pt idx="16">
                  <c:v>1710.521</c:v>
                </c:pt>
                <c:pt idx="17">
                  <c:v>1812.652</c:v>
                </c:pt>
                <c:pt idx="18">
                  <c:v>1951.9590000000001</c:v>
                </c:pt>
                <c:pt idx="19">
                  <c:v>2097.4050000000002</c:v>
                </c:pt>
                <c:pt idx="20">
                  <c:v>2266.4479999999999</c:v>
                </c:pt>
                <c:pt idx="21">
                  <c:v>2388.002</c:v>
                </c:pt>
                <c:pt idx="22">
                  <c:v>2558.5929999999998</c:v>
                </c:pt>
                <c:pt idx="23">
                  <c:v>2673.3249999999998</c:v>
                </c:pt>
                <c:pt idx="24">
                  <c:v>2878.21</c:v>
                </c:pt>
                <c:pt idx="25">
                  <c:v>2979.5680000000002</c:v>
                </c:pt>
                <c:pt idx="26">
                  <c:v>3163.9720000000002</c:v>
                </c:pt>
                <c:pt idx="27">
                  <c:v>3352.556</c:v>
                </c:pt>
                <c:pt idx="28">
                  <c:v>3445.1419999999998</c:v>
                </c:pt>
                <c:pt idx="29">
                  <c:v>3670</c:v>
                </c:pt>
              </c:numCache>
            </c:numRef>
          </c:val>
          <c:smooth val="0"/>
        </c:ser>
        <c:ser>
          <c:idx val="13"/>
          <c:order val="7"/>
          <c:tx>
            <c:strRef>
              <c:f>Sheet1!$A$12</c:f>
              <c:strCache>
                <c:ptCount val="1"/>
                <c:pt idx="0">
                  <c:v>UK</c:v>
                </c:pt>
              </c:strCache>
            </c:strRef>
          </c:tx>
          <c:spPr>
            <a:ln w="10652">
              <a:solidFill>
                <a:srgbClr val="00FF00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(Sheet1!$B$1:$AE$1,Sheet1!$AF$1)</c:f>
              <c:strCache>
                <c:ptCount val="31"/>
                <c:pt idx="0">
                  <c:v>1980</c:v>
                </c:pt>
                <c:pt idx="2">
                  <c:v>1982</c:v>
                </c:pt>
                <c:pt idx="4">
                  <c:v>1984</c:v>
                </c:pt>
                <c:pt idx="6">
                  <c:v>1986</c:v>
                </c:pt>
                <c:pt idx="8">
                  <c:v>1988</c:v>
                </c:pt>
                <c:pt idx="10">
                  <c:v>1990</c:v>
                </c:pt>
                <c:pt idx="12">
                  <c:v>1992</c:v>
                </c:pt>
                <c:pt idx="14">
                  <c:v>1994</c:v>
                </c:pt>
                <c:pt idx="16">
                  <c:v>1996</c:v>
                </c:pt>
                <c:pt idx="18">
                  <c:v>1998</c:v>
                </c:pt>
                <c:pt idx="20">
                  <c:v>2000</c:v>
                </c:pt>
                <c:pt idx="22">
                  <c:v>2002</c:v>
                </c:pt>
                <c:pt idx="24">
                  <c:v>2004</c:v>
                </c:pt>
                <c:pt idx="26">
                  <c:v>2006</c:v>
                </c:pt>
                <c:pt idx="28">
                  <c:v>2008</c:v>
                </c:pt>
                <c:pt idx="30">
                  <c:v>2010</c:v>
                </c:pt>
              </c:strCache>
            </c:strRef>
          </c:cat>
          <c:val>
            <c:numRef>
              <c:f>(Sheet1!$B$12:$AE$12,Sheet1!$AF$12)</c:f>
              <c:numCache>
                <c:formatCode>General</c:formatCode>
                <c:ptCount val="31"/>
                <c:pt idx="0">
                  <c:v>466.14699999999999</c:v>
                </c:pt>
                <c:pt idx="1">
                  <c:v>529.16800000000001</c:v>
                </c:pt>
                <c:pt idx="2">
                  <c:v>559.85899999999936</c:v>
                </c:pt>
                <c:pt idx="3">
                  <c:v>625.40599999999938</c:v>
                </c:pt>
                <c:pt idx="4">
                  <c:v>656.93199999999899</c:v>
                </c:pt>
                <c:pt idx="5">
                  <c:v>688.96799999999848</c:v>
                </c:pt>
                <c:pt idx="6">
                  <c:v>732.09900000000005</c:v>
                </c:pt>
                <c:pt idx="7">
                  <c:v>798.12300000000005</c:v>
                </c:pt>
                <c:pt idx="8">
                  <c:v>854.375</c:v>
                </c:pt>
                <c:pt idx="9">
                  <c:v>909.78</c:v>
                </c:pt>
                <c:pt idx="10">
                  <c:v>960.03800000000001</c:v>
                </c:pt>
                <c:pt idx="11">
                  <c:v>1048.7349999999999</c:v>
                </c:pt>
                <c:pt idx="12">
                  <c:v>1153.174</c:v>
                </c:pt>
                <c:pt idx="13">
                  <c:v>1205.8340000000001</c:v>
                </c:pt>
                <c:pt idx="14">
                  <c:v>1294.6559999999999</c:v>
                </c:pt>
                <c:pt idx="15">
                  <c:v>1346.251</c:v>
                </c:pt>
                <c:pt idx="16">
                  <c:v>1432.9380000000001</c:v>
                </c:pt>
                <c:pt idx="17">
                  <c:v>1480.854</c:v>
                </c:pt>
                <c:pt idx="18">
                  <c:v>1550.874</c:v>
                </c:pt>
                <c:pt idx="19">
                  <c:v>1670.883</c:v>
                </c:pt>
                <c:pt idx="20">
                  <c:v>1827.501</c:v>
                </c:pt>
                <c:pt idx="21">
                  <c:v>1995.5229999999999</c:v>
                </c:pt>
                <c:pt idx="22">
                  <c:v>2183.7860000000001</c:v>
                </c:pt>
                <c:pt idx="23">
                  <c:v>2317.462</c:v>
                </c:pt>
                <c:pt idx="24">
                  <c:v>2540.2240000000002</c:v>
                </c:pt>
                <c:pt idx="25">
                  <c:v>2734.7</c:v>
                </c:pt>
                <c:pt idx="26">
                  <c:v>3005.7220000000002</c:v>
                </c:pt>
                <c:pt idx="27">
                  <c:v>3050.62</c:v>
                </c:pt>
                <c:pt idx="28">
                  <c:v>3280.57</c:v>
                </c:pt>
                <c:pt idx="29">
                  <c:v>3487.3530000000001</c:v>
                </c:pt>
                <c:pt idx="30">
                  <c:v>3433</c:v>
                </c:pt>
              </c:numCache>
            </c:numRef>
          </c:val>
          <c:smooth val="0"/>
        </c:ser>
        <c:ser>
          <c:idx val="0"/>
          <c:order val="8"/>
          <c:tx>
            <c:strRef>
              <c:f>Sheet1!$A$14</c:f>
              <c:strCache>
                <c:ptCount val="1"/>
                <c:pt idx="0">
                  <c:v>JPN</c:v>
                </c:pt>
              </c:strCache>
            </c:strRef>
          </c:tx>
          <c:marker>
            <c:symbol val="diamond"/>
            <c:size val="6"/>
          </c:marker>
          <c:cat>
            <c:strRef>
              <c:f>(Sheet1!$B$1:$AE$1,Sheet1!$AF$1)</c:f>
              <c:strCache>
                <c:ptCount val="31"/>
                <c:pt idx="0">
                  <c:v>1980</c:v>
                </c:pt>
                <c:pt idx="2">
                  <c:v>1982</c:v>
                </c:pt>
                <c:pt idx="4">
                  <c:v>1984</c:v>
                </c:pt>
                <c:pt idx="6">
                  <c:v>1986</c:v>
                </c:pt>
                <c:pt idx="8">
                  <c:v>1988</c:v>
                </c:pt>
                <c:pt idx="10">
                  <c:v>1990</c:v>
                </c:pt>
                <c:pt idx="12">
                  <c:v>1992</c:v>
                </c:pt>
                <c:pt idx="14">
                  <c:v>1994</c:v>
                </c:pt>
                <c:pt idx="16">
                  <c:v>1996</c:v>
                </c:pt>
                <c:pt idx="18">
                  <c:v>1998</c:v>
                </c:pt>
                <c:pt idx="20">
                  <c:v>2000</c:v>
                </c:pt>
                <c:pt idx="22">
                  <c:v>2002</c:v>
                </c:pt>
                <c:pt idx="24">
                  <c:v>2004</c:v>
                </c:pt>
                <c:pt idx="26">
                  <c:v>2006</c:v>
                </c:pt>
                <c:pt idx="28">
                  <c:v>2008</c:v>
                </c:pt>
                <c:pt idx="30">
                  <c:v>2010</c:v>
                </c:pt>
              </c:strCache>
            </c:strRef>
          </c:cat>
          <c:val>
            <c:numRef>
              <c:f>(Sheet1!$B$14:$AE$14,Sheet1!$AF$14)</c:f>
              <c:numCache>
                <c:formatCode>General</c:formatCode>
                <c:ptCount val="31"/>
                <c:pt idx="0">
                  <c:v>540.73900000000003</c:v>
                </c:pt>
                <c:pt idx="1">
                  <c:v>618.55999999999938</c:v>
                </c:pt>
                <c:pt idx="2">
                  <c:v>690.450999999999</c:v>
                </c:pt>
                <c:pt idx="3">
                  <c:v>746.35699999999849</c:v>
                </c:pt>
                <c:pt idx="4">
                  <c:v>779.83199999999886</c:v>
                </c:pt>
                <c:pt idx="5">
                  <c:v>857.11900000000003</c:v>
                </c:pt>
                <c:pt idx="6">
                  <c:v>889.99599999999998</c:v>
                </c:pt>
                <c:pt idx="7">
                  <c:v>950.49900000000002</c:v>
                </c:pt>
                <c:pt idx="8">
                  <c:v>1002.181</c:v>
                </c:pt>
                <c:pt idx="9">
                  <c:v>1048.029</c:v>
                </c:pt>
                <c:pt idx="10">
                  <c:v>1115.357</c:v>
                </c:pt>
                <c:pt idx="11">
                  <c:v>1197.6300000000001</c:v>
                </c:pt>
                <c:pt idx="12">
                  <c:v>1286.857</c:v>
                </c:pt>
                <c:pt idx="13">
                  <c:v>1373.249</c:v>
                </c:pt>
                <c:pt idx="14">
                  <c:v>1471.3389999999999</c:v>
                </c:pt>
                <c:pt idx="15">
                  <c:v>1554.3579999999999</c:v>
                </c:pt>
                <c:pt idx="16">
                  <c:v>1657.83</c:v>
                </c:pt>
                <c:pt idx="17">
                  <c:v>1695.6420000000001</c:v>
                </c:pt>
                <c:pt idx="18">
                  <c:v>1745.374</c:v>
                </c:pt>
                <c:pt idx="19">
                  <c:v>1830.1320000000001</c:v>
                </c:pt>
                <c:pt idx="20">
                  <c:v>1973.6379999999999</c:v>
                </c:pt>
                <c:pt idx="21">
                  <c:v>2074.29</c:v>
                </c:pt>
                <c:pt idx="22">
                  <c:v>2140.5940000000001</c:v>
                </c:pt>
                <c:pt idx="23">
                  <c:v>2235.279</c:v>
                </c:pt>
                <c:pt idx="24">
                  <c:v>2347.123</c:v>
                </c:pt>
                <c:pt idx="25">
                  <c:v>2490.8029999999999</c:v>
                </c:pt>
                <c:pt idx="26">
                  <c:v>2609.0509999999999</c:v>
                </c:pt>
                <c:pt idx="27">
                  <c:v>2749.6039999999998</c:v>
                </c:pt>
                <c:pt idx="28">
                  <c:v>2877.616</c:v>
                </c:pt>
                <c:pt idx="29">
                  <c:v>3035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698816"/>
        <c:axId val="83699584"/>
      </c:lineChart>
      <c:catAx>
        <c:axId val="83698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663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05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3699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3699584"/>
        <c:scaling>
          <c:orientation val="minMax"/>
          <c:max val="8000"/>
          <c:min val="0"/>
        </c:scaling>
        <c:delete val="0"/>
        <c:axPos val="l"/>
        <c:numFmt formatCode="&quot;$&quot;#,##0" sourceLinked="0"/>
        <c:majorTickMark val="out"/>
        <c:minorTickMark val="none"/>
        <c:tickLblPos val="nextTo"/>
        <c:spPr>
          <a:ln w="26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3698816"/>
        <c:crosses val="autoZero"/>
        <c:crossBetween val="between"/>
        <c:majorUnit val="1000"/>
      </c:valAx>
      <c:spPr>
        <a:noFill/>
        <a:ln w="21304">
          <a:noFill/>
        </a:ln>
      </c:spPr>
    </c:plotArea>
    <c:legend>
      <c:legendPos val="r"/>
      <c:legendEntry>
        <c:idx val="6"/>
        <c:txPr>
          <a:bodyPr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12865497076023399"/>
          <c:y val="5.8721934369602803E-2"/>
          <c:w val="0.18295388009205499"/>
          <c:h val="0.49761057323882701"/>
        </c:manualLayout>
      </c:layout>
      <c:overlay val="0"/>
      <c:spPr>
        <a:noFill/>
        <a:ln w="21304">
          <a:noFill/>
        </a:ln>
      </c:spPr>
      <c:txPr>
        <a:bodyPr/>
        <a:lstStyle/>
        <a:p>
          <a:pPr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7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41202672605794E-2"/>
          <c:y val="3.47490347490347E-2"/>
          <c:w val="0.91091314031180404"/>
          <c:h val="0.83144746969542205"/>
        </c:manualLayout>
      </c:layout>
      <c:lineChart>
        <c:grouping val="standard"/>
        <c:varyColors val="0"/>
        <c:ser>
          <c:idx val="7"/>
          <c:order val="0"/>
          <c:tx>
            <c:strRef>
              <c:f>Sheet1!$A$2</c:f>
              <c:strCache>
                <c:ptCount val="1"/>
                <c:pt idx="0">
                  <c:v>US</c:v>
                </c:pt>
              </c:strCache>
            </c:strRef>
          </c:tx>
          <c:spPr>
            <a:ln w="25400" cmpd="sng">
              <a:solidFill>
                <a:srgbClr val="000000"/>
              </a:solidFill>
              <a:prstDash val="solid"/>
            </a:ln>
          </c:spPr>
          <c:marker>
            <c:symbol val="x"/>
            <c:size val="4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Sheet1!$B$1:$AF$1</c:f>
              <c:strCache>
                <c:ptCount val="31"/>
                <c:pt idx="0">
                  <c:v>1980</c:v>
                </c:pt>
                <c:pt idx="2">
                  <c:v>1982</c:v>
                </c:pt>
                <c:pt idx="4">
                  <c:v>1984</c:v>
                </c:pt>
                <c:pt idx="6">
                  <c:v>1986</c:v>
                </c:pt>
                <c:pt idx="8">
                  <c:v>1988</c:v>
                </c:pt>
                <c:pt idx="10">
                  <c:v>1990</c:v>
                </c:pt>
                <c:pt idx="12">
                  <c:v>1992</c:v>
                </c:pt>
                <c:pt idx="14">
                  <c:v>1994</c:v>
                </c:pt>
                <c:pt idx="16">
                  <c:v>1996</c:v>
                </c:pt>
                <c:pt idx="18">
                  <c:v>1998</c:v>
                </c:pt>
                <c:pt idx="20">
                  <c:v>2000</c:v>
                </c:pt>
                <c:pt idx="22">
                  <c:v>2002</c:v>
                </c:pt>
                <c:pt idx="24">
                  <c:v>2004</c:v>
                </c:pt>
                <c:pt idx="26">
                  <c:v>2006</c:v>
                </c:pt>
                <c:pt idx="28">
                  <c:v>2008</c:v>
                </c:pt>
                <c:pt idx="30">
                  <c:v>2010</c:v>
                </c:pt>
              </c:strCache>
            </c:strRef>
          </c:cat>
          <c:val>
            <c:numRef>
              <c:f>Sheet1!$B$2:$AF$2</c:f>
              <c:numCache>
                <c:formatCode>General</c:formatCode>
                <c:ptCount val="31"/>
                <c:pt idx="0">
                  <c:v>9.043000000000001</c:v>
                </c:pt>
                <c:pt idx="1">
                  <c:v>9.3730000000000047</c:v>
                </c:pt>
                <c:pt idx="2">
                  <c:v>10.179</c:v>
                </c:pt>
                <c:pt idx="3">
                  <c:v>10.331</c:v>
                </c:pt>
                <c:pt idx="4">
                  <c:v>10.223000000000001</c:v>
                </c:pt>
                <c:pt idx="5">
                  <c:v>10.420999999999999</c:v>
                </c:pt>
                <c:pt idx="6">
                  <c:v>10.57</c:v>
                </c:pt>
                <c:pt idx="7">
                  <c:v>10.829000000000001</c:v>
                </c:pt>
                <c:pt idx="8">
                  <c:v>11.276</c:v>
                </c:pt>
                <c:pt idx="9">
                  <c:v>11.682</c:v>
                </c:pt>
                <c:pt idx="10">
                  <c:v>12.361000000000001</c:v>
                </c:pt>
                <c:pt idx="11">
                  <c:v>13.081</c:v>
                </c:pt>
                <c:pt idx="12">
                  <c:v>13.393000000000001</c:v>
                </c:pt>
                <c:pt idx="13">
                  <c:v>13.68</c:v>
                </c:pt>
                <c:pt idx="14">
                  <c:v>13.58</c:v>
                </c:pt>
                <c:pt idx="15">
                  <c:v>13.705</c:v>
                </c:pt>
                <c:pt idx="16">
                  <c:v>13.666</c:v>
                </c:pt>
                <c:pt idx="17">
                  <c:v>13.561</c:v>
                </c:pt>
                <c:pt idx="18">
                  <c:v>13.581</c:v>
                </c:pt>
                <c:pt idx="19">
                  <c:v>13.584</c:v>
                </c:pt>
                <c:pt idx="20">
                  <c:v>13.664</c:v>
                </c:pt>
                <c:pt idx="21">
                  <c:v>14.333</c:v>
                </c:pt>
                <c:pt idx="22">
                  <c:v>15.154999999999999</c:v>
                </c:pt>
                <c:pt idx="23">
                  <c:v>15.667</c:v>
                </c:pt>
                <c:pt idx="24">
                  <c:v>15.714</c:v>
                </c:pt>
                <c:pt idx="25">
                  <c:v>15.744999999999999</c:v>
                </c:pt>
                <c:pt idx="26">
                  <c:v>15.827</c:v>
                </c:pt>
                <c:pt idx="27">
                  <c:v>16.016999999999999</c:v>
                </c:pt>
                <c:pt idx="28">
                  <c:v>16.423999999999999</c:v>
                </c:pt>
                <c:pt idx="29">
                  <c:v>17.381</c:v>
                </c:pt>
                <c:pt idx="30">
                  <c:v>17.7</c:v>
                </c:pt>
              </c:numCache>
            </c:numRef>
          </c:val>
          <c:smooth val="0"/>
        </c:ser>
        <c:ser>
          <c:idx val="8"/>
          <c:order val="1"/>
          <c:tx>
            <c:strRef>
              <c:f>Sheet1!$A$3</c:f>
              <c:strCache>
                <c:ptCount val="1"/>
                <c:pt idx="0">
                  <c:v>NETH</c:v>
                </c:pt>
              </c:strCache>
            </c:strRef>
          </c:tx>
          <c:spPr>
            <a:ln w="24053">
              <a:solidFill>
                <a:srgbClr val="FF0000"/>
              </a:solidFill>
              <a:prstDash val="solid"/>
            </a:ln>
          </c:spPr>
          <c:marker>
            <c:symbol val="triangl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Sheet1!$B$1:$AF$1</c:f>
              <c:strCache>
                <c:ptCount val="31"/>
                <c:pt idx="0">
                  <c:v>1980</c:v>
                </c:pt>
                <c:pt idx="2">
                  <c:v>1982</c:v>
                </c:pt>
                <c:pt idx="4">
                  <c:v>1984</c:v>
                </c:pt>
                <c:pt idx="6">
                  <c:v>1986</c:v>
                </c:pt>
                <c:pt idx="8">
                  <c:v>1988</c:v>
                </c:pt>
                <c:pt idx="10">
                  <c:v>1990</c:v>
                </c:pt>
                <c:pt idx="12">
                  <c:v>1992</c:v>
                </c:pt>
                <c:pt idx="14">
                  <c:v>1994</c:v>
                </c:pt>
                <c:pt idx="16">
                  <c:v>1996</c:v>
                </c:pt>
                <c:pt idx="18">
                  <c:v>1998</c:v>
                </c:pt>
                <c:pt idx="20">
                  <c:v>2000</c:v>
                </c:pt>
                <c:pt idx="22">
                  <c:v>2002</c:v>
                </c:pt>
                <c:pt idx="24">
                  <c:v>2004</c:v>
                </c:pt>
                <c:pt idx="26">
                  <c:v>2006</c:v>
                </c:pt>
                <c:pt idx="28">
                  <c:v>2008</c:v>
                </c:pt>
                <c:pt idx="30">
                  <c:v>2010</c:v>
                </c:pt>
              </c:strCache>
            </c:strRef>
          </c:cat>
          <c:val>
            <c:numRef>
              <c:f>Sheet1!$B$3:$AF$3</c:f>
              <c:numCache>
                <c:formatCode>General</c:formatCode>
                <c:ptCount val="31"/>
                <c:pt idx="0">
                  <c:v>7.4210000000000003</c:v>
                </c:pt>
                <c:pt idx="1">
                  <c:v>7.508</c:v>
                </c:pt>
                <c:pt idx="2">
                  <c:v>7.8090000000000002</c:v>
                </c:pt>
                <c:pt idx="3">
                  <c:v>7.67</c:v>
                </c:pt>
                <c:pt idx="4">
                  <c:v>7.3730000000000002</c:v>
                </c:pt>
                <c:pt idx="5">
                  <c:v>7.3049999999999917</c:v>
                </c:pt>
                <c:pt idx="6">
                  <c:v>7.4329999999999998</c:v>
                </c:pt>
                <c:pt idx="7">
                  <c:v>7.5759999999999996</c:v>
                </c:pt>
                <c:pt idx="8">
                  <c:v>7.6269999999999918</c:v>
                </c:pt>
                <c:pt idx="9">
                  <c:v>7.9180000000000001</c:v>
                </c:pt>
                <c:pt idx="10">
                  <c:v>8.0140000000000011</c:v>
                </c:pt>
                <c:pt idx="11">
                  <c:v>8.1649999999999991</c:v>
                </c:pt>
                <c:pt idx="12">
                  <c:v>8.3560000000000052</c:v>
                </c:pt>
                <c:pt idx="13">
                  <c:v>8.4740000000000002</c:v>
                </c:pt>
                <c:pt idx="14">
                  <c:v>8.33</c:v>
                </c:pt>
                <c:pt idx="15">
                  <c:v>8.327</c:v>
                </c:pt>
                <c:pt idx="16">
                  <c:v>8.2110000000000003</c:v>
                </c:pt>
                <c:pt idx="17">
                  <c:v>7.9489999999999998</c:v>
                </c:pt>
                <c:pt idx="18">
                  <c:v>8.0619999999999994</c:v>
                </c:pt>
                <c:pt idx="19">
                  <c:v>8.088000000000001</c:v>
                </c:pt>
                <c:pt idx="20">
                  <c:v>7.9580000000000002</c:v>
                </c:pt>
                <c:pt idx="21">
                  <c:v>8.2969999999999988</c:v>
                </c:pt>
                <c:pt idx="22">
                  <c:v>8.8700000000000028</c:v>
                </c:pt>
                <c:pt idx="23">
                  <c:v>9.7730000000000015</c:v>
                </c:pt>
                <c:pt idx="24">
                  <c:v>9.968</c:v>
                </c:pt>
                <c:pt idx="25">
                  <c:v>9.8290000000000006</c:v>
                </c:pt>
                <c:pt idx="26">
                  <c:v>9.7219999999999995</c:v>
                </c:pt>
                <c:pt idx="27">
                  <c:v>9.6810000000000009</c:v>
                </c:pt>
                <c:pt idx="28">
                  <c:v>9.8580000000000005</c:v>
                </c:pt>
                <c:pt idx="29">
                  <c:v>11.961</c:v>
                </c:pt>
                <c:pt idx="30">
                  <c:v>12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FR</c:v>
                </c:pt>
              </c:strCache>
            </c:strRef>
          </c:tx>
          <c:spPr>
            <a:ln w="24053">
              <a:solidFill>
                <a:srgbClr val="FFC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C000"/>
              </a:solidFill>
              <a:ln>
                <a:solidFill>
                  <a:srgbClr val="FFC000"/>
                </a:solidFill>
                <a:prstDash val="solid"/>
              </a:ln>
            </c:spPr>
          </c:marker>
          <c:cat>
            <c:strRef>
              <c:f>Sheet1!$B$1:$AF$1</c:f>
              <c:strCache>
                <c:ptCount val="31"/>
                <c:pt idx="0">
                  <c:v>1980</c:v>
                </c:pt>
                <c:pt idx="2">
                  <c:v>1982</c:v>
                </c:pt>
                <c:pt idx="4">
                  <c:v>1984</c:v>
                </c:pt>
                <c:pt idx="6">
                  <c:v>1986</c:v>
                </c:pt>
                <c:pt idx="8">
                  <c:v>1988</c:v>
                </c:pt>
                <c:pt idx="10">
                  <c:v>1990</c:v>
                </c:pt>
                <c:pt idx="12">
                  <c:v>1992</c:v>
                </c:pt>
                <c:pt idx="14">
                  <c:v>1994</c:v>
                </c:pt>
                <c:pt idx="16">
                  <c:v>1996</c:v>
                </c:pt>
                <c:pt idx="18">
                  <c:v>1998</c:v>
                </c:pt>
                <c:pt idx="20">
                  <c:v>2000</c:v>
                </c:pt>
                <c:pt idx="22">
                  <c:v>2002</c:v>
                </c:pt>
                <c:pt idx="24">
                  <c:v>2004</c:v>
                </c:pt>
                <c:pt idx="26">
                  <c:v>2006</c:v>
                </c:pt>
                <c:pt idx="28">
                  <c:v>2008</c:v>
                </c:pt>
                <c:pt idx="30">
                  <c:v>2010</c:v>
                </c:pt>
              </c:strCache>
            </c:strRef>
          </c:cat>
          <c:val>
            <c:numRef>
              <c:f>Sheet1!$B$4:$AF$4</c:f>
              <c:numCache>
                <c:formatCode>General</c:formatCode>
                <c:ptCount val="31"/>
                <c:pt idx="0">
                  <c:v>7.0229999999999917</c:v>
                </c:pt>
                <c:pt idx="5">
                  <c:v>8.0020000000000007</c:v>
                </c:pt>
                <c:pt idx="10">
                  <c:v>8.3650000000000002</c:v>
                </c:pt>
                <c:pt idx="11">
                  <c:v>8.6170000000000009</c:v>
                </c:pt>
                <c:pt idx="12">
                  <c:v>8.8670000000000027</c:v>
                </c:pt>
                <c:pt idx="13">
                  <c:v>9.3310000000000013</c:v>
                </c:pt>
                <c:pt idx="14">
                  <c:v>9.2850000000000001</c:v>
                </c:pt>
                <c:pt idx="15">
                  <c:v>10.37</c:v>
                </c:pt>
                <c:pt idx="16">
                  <c:v>10.37</c:v>
                </c:pt>
                <c:pt idx="17">
                  <c:v>10.228999999999999</c:v>
                </c:pt>
                <c:pt idx="18">
                  <c:v>10.125999999999999</c:v>
                </c:pt>
                <c:pt idx="19">
                  <c:v>10.147</c:v>
                </c:pt>
                <c:pt idx="20">
                  <c:v>10.071999999999999</c:v>
                </c:pt>
                <c:pt idx="21">
                  <c:v>10.199999999999999</c:v>
                </c:pt>
                <c:pt idx="22">
                  <c:v>10.522</c:v>
                </c:pt>
                <c:pt idx="23">
                  <c:v>10.887</c:v>
                </c:pt>
                <c:pt idx="24">
                  <c:v>11.006</c:v>
                </c:pt>
                <c:pt idx="25">
                  <c:v>11.101000000000001</c:v>
                </c:pt>
                <c:pt idx="26">
                  <c:v>11.042999999999999</c:v>
                </c:pt>
                <c:pt idx="27">
                  <c:v>11.023</c:v>
                </c:pt>
                <c:pt idx="28">
                  <c:v>11.103999999999999</c:v>
                </c:pt>
                <c:pt idx="29">
                  <c:v>11.782</c:v>
                </c:pt>
                <c:pt idx="30">
                  <c:v>11.6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Sheet1!$A$5</c:f>
              <c:strCache>
                <c:ptCount val="1"/>
                <c:pt idx="0">
                  <c:v>GER</c:v>
                </c:pt>
              </c:strCache>
            </c:strRef>
          </c:tx>
          <c:spPr>
            <a:ln w="12027">
              <a:solidFill>
                <a:srgbClr val="0070C0"/>
              </a:solidFill>
              <a:prstDash val="solid"/>
            </a:ln>
          </c:spPr>
          <c:marker>
            <c:symbol val="circle"/>
            <c:size val="4"/>
            <c:spPr>
              <a:solidFill>
                <a:srgbClr val="0070C0"/>
              </a:solidFill>
              <a:ln>
                <a:solidFill>
                  <a:srgbClr val="0070C0"/>
                </a:solidFill>
                <a:prstDash val="solid"/>
              </a:ln>
            </c:spPr>
          </c:marker>
          <c:cat>
            <c:strRef>
              <c:f>Sheet1!$B$1:$AF$1</c:f>
              <c:strCache>
                <c:ptCount val="31"/>
                <c:pt idx="0">
                  <c:v>1980</c:v>
                </c:pt>
                <c:pt idx="2">
                  <c:v>1982</c:v>
                </c:pt>
                <c:pt idx="4">
                  <c:v>1984</c:v>
                </c:pt>
                <c:pt idx="6">
                  <c:v>1986</c:v>
                </c:pt>
                <c:pt idx="8">
                  <c:v>1988</c:v>
                </c:pt>
                <c:pt idx="10">
                  <c:v>1990</c:v>
                </c:pt>
                <c:pt idx="12">
                  <c:v>1992</c:v>
                </c:pt>
                <c:pt idx="14">
                  <c:v>1994</c:v>
                </c:pt>
                <c:pt idx="16">
                  <c:v>1996</c:v>
                </c:pt>
                <c:pt idx="18">
                  <c:v>1998</c:v>
                </c:pt>
                <c:pt idx="20">
                  <c:v>2000</c:v>
                </c:pt>
                <c:pt idx="22">
                  <c:v>2002</c:v>
                </c:pt>
                <c:pt idx="24">
                  <c:v>2004</c:v>
                </c:pt>
                <c:pt idx="26">
                  <c:v>2006</c:v>
                </c:pt>
                <c:pt idx="28">
                  <c:v>2008</c:v>
                </c:pt>
                <c:pt idx="30">
                  <c:v>2010</c:v>
                </c:pt>
              </c:strCache>
            </c:strRef>
          </c:cat>
          <c:val>
            <c:numRef>
              <c:f>Sheet1!$B$5:$AF$5</c:f>
              <c:numCache>
                <c:formatCode>General</c:formatCode>
                <c:ptCount val="31"/>
                <c:pt idx="0">
                  <c:v>8.423</c:v>
                </c:pt>
                <c:pt idx="1">
                  <c:v>8.7039999999999988</c:v>
                </c:pt>
                <c:pt idx="2">
                  <c:v>8.5780000000000012</c:v>
                </c:pt>
                <c:pt idx="3">
                  <c:v>8.5540000000000003</c:v>
                </c:pt>
                <c:pt idx="4">
                  <c:v>8.6319999999999997</c:v>
                </c:pt>
                <c:pt idx="5">
                  <c:v>8.777000000000001</c:v>
                </c:pt>
                <c:pt idx="6">
                  <c:v>8.6710000000000012</c:v>
                </c:pt>
                <c:pt idx="7">
                  <c:v>8.7730000000000015</c:v>
                </c:pt>
                <c:pt idx="8">
                  <c:v>8.9430000000000014</c:v>
                </c:pt>
                <c:pt idx="9">
                  <c:v>8.3420000000000005</c:v>
                </c:pt>
                <c:pt idx="10">
                  <c:v>8.2880000000000003</c:v>
                </c:pt>
                <c:pt idx="12">
                  <c:v>9.588000000000001</c:v>
                </c:pt>
                <c:pt idx="13">
                  <c:v>9.5840000000000014</c:v>
                </c:pt>
                <c:pt idx="14">
                  <c:v>9.7880000000000003</c:v>
                </c:pt>
                <c:pt idx="15">
                  <c:v>10.08</c:v>
                </c:pt>
                <c:pt idx="16">
                  <c:v>10.378</c:v>
                </c:pt>
                <c:pt idx="17">
                  <c:v>10.217000000000001</c:v>
                </c:pt>
                <c:pt idx="18">
                  <c:v>10.231</c:v>
                </c:pt>
                <c:pt idx="19">
                  <c:v>10.266999999999999</c:v>
                </c:pt>
                <c:pt idx="20">
                  <c:v>10.286</c:v>
                </c:pt>
                <c:pt idx="21">
                  <c:v>10.414999999999999</c:v>
                </c:pt>
                <c:pt idx="22">
                  <c:v>10.638</c:v>
                </c:pt>
                <c:pt idx="23">
                  <c:v>10.843</c:v>
                </c:pt>
                <c:pt idx="24">
                  <c:v>10.602</c:v>
                </c:pt>
                <c:pt idx="25">
                  <c:v>10.725</c:v>
                </c:pt>
                <c:pt idx="26">
                  <c:v>10.577</c:v>
                </c:pt>
                <c:pt idx="27">
                  <c:v>10.454000000000001</c:v>
                </c:pt>
                <c:pt idx="28">
                  <c:v>10.66</c:v>
                </c:pt>
                <c:pt idx="29">
                  <c:v>11.612</c:v>
                </c:pt>
                <c:pt idx="30">
                  <c:v>11.6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CAN</c:v>
                </c:pt>
              </c:strCache>
            </c:strRef>
          </c:tx>
          <c:spPr>
            <a:ln w="24053">
              <a:solidFill>
                <a:srgbClr val="CCCC00"/>
              </a:solidFill>
              <a:prstDash val="solid"/>
            </a:ln>
          </c:spPr>
          <c:marker>
            <c:symbol val="x"/>
            <c:size val="4"/>
            <c:spPr>
              <a:solidFill>
                <a:srgbClr val="CCCC00"/>
              </a:solidFill>
              <a:ln>
                <a:solidFill>
                  <a:srgbClr val="CCCC00"/>
                </a:solidFill>
                <a:prstDash val="solid"/>
              </a:ln>
            </c:spPr>
          </c:marker>
          <c:cat>
            <c:strRef>
              <c:f>Sheet1!$B$1:$AF$1</c:f>
              <c:strCache>
                <c:ptCount val="31"/>
                <c:pt idx="0">
                  <c:v>1980</c:v>
                </c:pt>
                <c:pt idx="2">
                  <c:v>1982</c:v>
                </c:pt>
                <c:pt idx="4">
                  <c:v>1984</c:v>
                </c:pt>
                <c:pt idx="6">
                  <c:v>1986</c:v>
                </c:pt>
                <c:pt idx="8">
                  <c:v>1988</c:v>
                </c:pt>
                <c:pt idx="10">
                  <c:v>1990</c:v>
                </c:pt>
                <c:pt idx="12">
                  <c:v>1992</c:v>
                </c:pt>
                <c:pt idx="14">
                  <c:v>1994</c:v>
                </c:pt>
                <c:pt idx="16">
                  <c:v>1996</c:v>
                </c:pt>
                <c:pt idx="18">
                  <c:v>1998</c:v>
                </c:pt>
                <c:pt idx="20">
                  <c:v>2000</c:v>
                </c:pt>
                <c:pt idx="22">
                  <c:v>2002</c:v>
                </c:pt>
                <c:pt idx="24">
                  <c:v>2004</c:v>
                </c:pt>
                <c:pt idx="26">
                  <c:v>2006</c:v>
                </c:pt>
                <c:pt idx="28">
                  <c:v>2008</c:v>
                </c:pt>
                <c:pt idx="30">
                  <c:v>2010</c:v>
                </c:pt>
              </c:strCache>
            </c:strRef>
          </c:cat>
          <c:val>
            <c:numRef>
              <c:f>Sheet1!$B$7:$AF$7</c:f>
              <c:numCache>
                <c:formatCode>General</c:formatCode>
                <c:ptCount val="31"/>
                <c:pt idx="0">
                  <c:v>7.0249999999999906</c:v>
                </c:pt>
                <c:pt idx="1">
                  <c:v>7.2220000000000004</c:v>
                </c:pt>
                <c:pt idx="2">
                  <c:v>8.0260000000000016</c:v>
                </c:pt>
                <c:pt idx="3">
                  <c:v>8.1980000000000004</c:v>
                </c:pt>
                <c:pt idx="4">
                  <c:v>8.0940000000000012</c:v>
                </c:pt>
                <c:pt idx="5">
                  <c:v>8.1210000000000004</c:v>
                </c:pt>
                <c:pt idx="6">
                  <c:v>8.3640000000000008</c:v>
                </c:pt>
                <c:pt idx="7">
                  <c:v>8.2870000000000008</c:v>
                </c:pt>
                <c:pt idx="8">
                  <c:v>8.2219999999999995</c:v>
                </c:pt>
                <c:pt idx="9">
                  <c:v>8.4310000000000009</c:v>
                </c:pt>
                <c:pt idx="10">
                  <c:v>8.8680000000000003</c:v>
                </c:pt>
                <c:pt idx="11">
                  <c:v>9.5610000000000035</c:v>
                </c:pt>
                <c:pt idx="12">
                  <c:v>9.8330000000000002</c:v>
                </c:pt>
                <c:pt idx="13">
                  <c:v>9.7140000000000004</c:v>
                </c:pt>
                <c:pt idx="14">
                  <c:v>9.3710000000000004</c:v>
                </c:pt>
                <c:pt idx="15">
                  <c:v>9.0339999999999971</c:v>
                </c:pt>
                <c:pt idx="16">
                  <c:v>8.8230000000000004</c:v>
                </c:pt>
                <c:pt idx="17">
                  <c:v>8.7860000000000014</c:v>
                </c:pt>
                <c:pt idx="18">
                  <c:v>9.0380000000000003</c:v>
                </c:pt>
                <c:pt idx="19">
                  <c:v>8.9030000000000005</c:v>
                </c:pt>
                <c:pt idx="20">
                  <c:v>8.8440000000000012</c:v>
                </c:pt>
                <c:pt idx="21">
                  <c:v>9.3170000000000002</c:v>
                </c:pt>
                <c:pt idx="22">
                  <c:v>9.5990000000000002</c:v>
                </c:pt>
                <c:pt idx="23">
                  <c:v>9.7809999999999988</c:v>
                </c:pt>
                <c:pt idx="24">
                  <c:v>9.7750000000000004</c:v>
                </c:pt>
                <c:pt idx="25">
                  <c:v>9.8249999999999993</c:v>
                </c:pt>
                <c:pt idx="26">
                  <c:v>9.968</c:v>
                </c:pt>
                <c:pt idx="27">
                  <c:v>10.037000000000001</c:v>
                </c:pt>
                <c:pt idx="28">
                  <c:v>10.276999999999999</c:v>
                </c:pt>
                <c:pt idx="29">
                  <c:v>11.412000000000001</c:v>
                </c:pt>
                <c:pt idx="30">
                  <c:v>11.4</c:v>
                </c:pt>
              </c:numCache>
            </c:numRef>
          </c:val>
          <c:smooth val="0"/>
        </c:ser>
        <c:ser>
          <c:idx val="0"/>
          <c:order val="5"/>
          <c:tx>
            <c:strRef>
              <c:f>Sheet1!$A$8</c:f>
              <c:strCache>
                <c:ptCount val="1"/>
                <c:pt idx="0">
                  <c:v>SWIZ</c:v>
                </c:pt>
              </c:strCache>
            </c:strRef>
          </c:tx>
          <c:spPr>
            <a:ln w="12027">
              <a:solidFill>
                <a:srgbClr val="92D05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92D050"/>
              </a:solidFill>
              <a:ln>
                <a:solidFill>
                  <a:srgbClr val="92D050"/>
                </a:solidFill>
                <a:prstDash val="solid"/>
              </a:ln>
            </c:spPr>
          </c:marker>
          <c:cat>
            <c:strRef>
              <c:f>Sheet1!$B$1:$AF$1</c:f>
              <c:strCache>
                <c:ptCount val="31"/>
                <c:pt idx="0">
                  <c:v>1980</c:v>
                </c:pt>
                <c:pt idx="2">
                  <c:v>1982</c:v>
                </c:pt>
                <c:pt idx="4">
                  <c:v>1984</c:v>
                </c:pt>
                <c:pt idx="6">
                  <c:v>1986</c:v>
                </c:pt>
                <c:pt idx="8">
                  <c:v>1988</c:v>
                </c:pt>
                <c:pt idx="10">
                  <c:v>1990</c:v>
                </c:pt>
                <c:pt idx="12">
                  <c:v>1992</c:v>
                </c:pt>
                <c:pt idx="14">
                  <c:v>1994</c:v>
                </c:pt>
                <c:pt idx="16">
                  <c:v>1996</c:v>
                </c:pt>
                <c:pt idx="18">
                  <c:v>1998</c:v>
                </c:pt>
                <c:pt idx="20">
                  <c:v>2000</c:v>
                </c:pt>
                <c:pt idx="22">
                  <c:v>2002</c:v>
                </c:pt>
                <c:pt idx="24">
                  <c:v>2004</c:v>
                </c:pt>
                <c:pt idx="26">
                  <c:v>2006</c:v>
                </c:pt>
                <c:pt idx="28">
                  <c:v>2008</c:v>
                </c:pt>
                <c:pt idx="30">
                  <c:v>2010</c:v>
                </c:pt>
              </c:strCache>
            </c:strRef>
          </c:cat>
          <c:val>
            <c:numRef>
              <c:f>Sheet1!$B$8:$AF$8</c:f>
              <c:numCache>
                <c:formatCode>General</c:formatCode>
                <c:ptCount val="31"/>
                <c:pt idx="0">
                  <c:v>7.399</c:v>
                </c:pt>
                <c:pt idx="1">
                  <c:v>7.4649999999999928</c:v>
                </c:pt>
                <c:pt idx="2">
                  <c:v>7.6179999999999906</c:v>
                </c:pt>
                <c:pt idx="3">
                  <c:v>8.0240000000000009</c:v>
                </c:pt>
                <c:pt idx="4">
                  <c:v>7.7560000000000002</c:v>
                </c:pt>
                <c:pt idx="5">
                  <c:v>7.76</c:v>
                </c:pt>
                <c:pt idx="6">
                  <c:v>7.952</c:v>
                </c:pt>
                <c:pt idx="7">
                  <c:v>8.1790000000000003</c:v>
                </c:pt>
                <c:pt idx="8">
                  <c:v>8.2329999999999988</c:v>
                </c:pt>
                <c:pt idx="9">
                  <c:v>8.26</c:v>
                </c:pt>
                <c:pt idx="10">
                  <c:v>8.1930000000000014</c:v>
                </c:pt>
                <c:pt idx="11">
                  <c:v>8.8640000000000008</c:v>
                </c:pt>
                <c:pt idx="12">
                  <c:v>9.2720000000000002</c:v>
                </c:pt>
                <c:pt idx="13">
                  <c:v>9.3570000000000046</c:v>
                </c:pt>
                <c:pt idx="14">
                  <c:v>9.44</c:v>
                </c:pt>
                <c:pt idx="15">
                  <c:v>9.5719999999999992</c:v>
                </c:pt>
                <c:pt idx="16">
                  <c:v>9.947000000000001</c:v>
                </c:pt>
                <c:pt idx="17">
                  <c:v>9.9510000000000005</c:v>
                </c:pt>
                <c:pt idx="18">
                  <c:v>10.073</c:v>
                </c:pt>
                <c:pt idx="19">
                  <c:v>10.202</c:v>
                </c:pt>
                <c:pt idx="20">
                  <c:v>10.151</c:v>
                </c:pt>
                <c:pt idx="21">
                  <c:v>10.59</c:v>
                </c:pt>
                <c:pt idx="22">
                  <c:v>10.913</c:v>
                </c:pt>
                <c:pt idx="23">
                  <c:v>11.255000000000001</c:v>
                </c:pt>
                <c:pt idx="24">
                  <c:v>11.3</c:v>
                </c:pt>
                <c:pt idx="25">
                  <c:v>11.221</c:v>
                </c:pt>
                <c:pt idx="26">
                  <c:v>10.757999999999999</c:v>
                </c:pt>
                <c:pt idx="27">
                  <c:v>10.596</c:v>
                </c:pt>
                <c:pt idx="28">
                  <c:v>10.741</c:v>
                </c:pt>
                <c:pt idx="29">
                  <c:v>11.394</c:v>
                </c:pt>
                <c:pt idx="30">
                  <c:v>11.4</c:v>
                </c:pt>
              </c:numCache>
            </c:numRef>
          </c:val>
          <c:smooth val="0"/>
        </c:ser>
        <c:ser>
          <c:idx val="3"/>
          <c:order val="6"/>
          <c:tx>
            <c:strRef>
              <c:f>Sheet1!$A$11</c:f>
              <c:strCache>
                <c:ptCount val="1"/>
                <c:pt idx="0">
                  <c:v>UK</c:v>
                </c:pt>
              </c:strCache>
            </c:strRef>
          </c:tx>
          <c:spPr>
            <a:ln w="12027">
              <a:solidFill>
                <a:srgbClr val="66FF33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66FF33"/>
              </a:solidFill>
              <a:ln>
                <a:solidFill>
                  <a:srgbClr val="66FF33"/>
                </a:solidFill>
                <a:prstDash val="solid"/>
              </a:ln>
            </c:spPr>
          </c:marker>
          <c:cat>
            <c:strRef>
              <c:f>Sheet1!$B$1:$AF$1</c:f>
              <c:strCache>
                <c:ptCount val="31"/>
                <c:pt idx="0">
                  <c:v>1980</c:v>
                </c:pt>
                <c:pt idx="2">
                  <c:v>1982</c:v>
                </c:pt>
                <c:pt idx="4">
                  <c:v>1984</c:v>
                </c:pt>
                <c:pt idx="6">
                  <c:v>1986</c:v>
                </c:pt>
                <c:pt idx="8">
                  <c:v>1988</c:v>
                </c:pt>
                <c:pt idx="10">
                  <c:v>1990</c:v>
                </c:pt>
                <c:pt idx="12">
                  <c:v>1992</c:v>
                </c:pt>
                <c:pt idx="14">
                  <c:v>1994</c:v>
                </c:pt>
                <c:pt idx="16">
                  <c:v>1996</c:v>
                </c:pt>
                <c:pt idx="18">
                  <c:v>1998</c:v>
                </c:pt>
                <c:pt idx="20">
                  <c:v>2000</c:v>
                </c:pt>
                <c:pt idx="22">
                  <c:v>2002</c:v>
                </c:pt>
                <c:pt idx="24">
                  <c:v>2004</c:v>
                </c:pt>
                <c:pt idx="26">
                  <c:v>2006</c:v>
                </c:pt>
                <c:pt idx="28">
                  <c:v>2008</c:v>
                </c:pt>
                <c:pt idx="30">
                  <c:v>2010</c:v>
                </c:pt>
              </c:strCache>
            </c:strRef>
          </c:cat>
          <c:val>
            <c:numRef>
              <c:f>Sheet1!$B$11:$AF$11</c:f>
              <c:numCache>
                <c:formatCode>General</c:formatCode>
                <c:ptCount val="31"/>
                <c:pt idx="0">
                  <c:v>5.5830000000000002</c:v>
                </c:pt>
                <c:pt idx="1">
                  <c:v>5.8689999999999918</c:v>
                </c:pt>
                <c:pt idx="2">
                  <c:v>5.72</c:v>
                </c:pt>
                <c:pt idx="3">
                  <c:v>5.93</c:v>
                </c:pt>
                <c:pt idx="4">
                  <c:v>5.8559999999999928</c:v>
                </c:pt>
                <c:pt idx="5">
                  <c:v>5.766</c:v>
                </c:pt>
                <c:pt idx="6">
                  <c:v>5.7750000000000004</c:v>
                </c:pt>
                <c:pt idx="7">
                  <c:v>5.8619999999999957</c:v>
                </c:pt>
                <c:pt idx="8">
                  <c:v>5.7869999999999999</c:v>
                </c:pt>
                <c:pt idx="9">
                  <c:v>5.8209999999999917</c:v>
                </c:pt>
                <c:pt idx="10">
                  <c:v>5.8839999999999986</c:v>
                </c:pt>
                <c:pt idx="11">
                  <c:v>6.3179999999999916</c:v>
                </c:pt>
                <c:pt idx="12">
                  <c:v>6.7930000000000001</c:v>
                </c:pt>
                <c:pt idx="13">
                  <c:v>6.8149999999999906</c:v>
                </c:pt>
                <c:pt idx="14">
                  <c:v>6.89</c:v>
                </c:pt>
                <c:pt idx="15">
                  <c:v>6.8310000000000004</c:v>
                </c:pt>
                <c:pt idx="16">
                  <c:v>6.8439999999999976</c:v>
                </c:pt>
                <c:pt idx="17">
                  <c:v>6.6049999999999907</c:v>
                </c:pt>
                <c:pt idx="18">
                  <c:v>6.6549999999999887</c:v>
                </c:pt>
                <c:pt idx="19">
                  <c:v>6.891</c:v>
                </c:pt>
                <c:pt idx="20">
                  <c:v>7.01</c:v>
                </c:pt>
                <c:pt idx="21">
                  <c:v>7.2359999999999998</c:v>
                </c:pt>
                <c:pt idx="22">
                  <c:v>7.56</c:v>
                </c:pt>
                <c:pt idx="23">
                  <c:v>7.7639999999999967</c:v>
                </c:pt>
                <c:pt idx="24">
                  <c:v>7.99</c:v>
                </c:pt>
                <c:pt idx="25">
                  <c:v>8.2409999999999997</c:v>
                </c:pt>
                <c:pt idx="26">
                  <c:v>8.4760000000000026</c:v>
                </c:pt>
                <c:pt idx="27">
                  <c:v>8.42</c:v>
                </c:pt>
                <c:pt idx="28">
                  <c:v>8.7830000000000013</c:v>
                </c:pt>
                <c:pt idx="29">
                  <c:v>9.7809999999999988</c:v>
                </c:pt>
                <c:pt idx="30">
                  <c:v>9.6</c:v>
                </c:pt>
              </c:numCache>
            </c:numRef>
          </c:val>
          <c:smooth val="0"/>
        </c:ser>
        <c:ser>
          <c:idx val="11"/>
          <c:order val="7"/>
          <c:tx>
            <c:strRef>
              <c:f>Sheet1!$A$13</c:f>
              <c:strCache>
                <c:ptCount val="1"/>
                <c:pt idx="0">
                  <c:v>JPN</c:v>
                </c:pt>
              </c:strCache>
            </c:strRef>
          </c:tx>
          <c:spPr>
            <a:ln w="12027">
              <a:solidFill>
                <a:srgbClr val="0070C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70C0"/>
              </a:solidFill>
              <a:ln>
                <a:solidFill>
                  <a:srgbClr val="0070C0"/>
                </a:solidFill>
                <a:prstDash val="solid"/>
              </a:ln>
            </c:spPr>
          </c:marker>
          <c:cat>
            <c:strRef>
              <c:f>Sheet1!$B$1:$AF$1</c:f>
              <c:strCache>
                <c:ptCount val="31"/>
                <c:pt idx="0">
                  <c:v>1980</c:v>
                </c:pt>
                <c:pt idx="2">
                  <c:v>1982</c:v>
                </c:pt>
                <c:pt idx="4">
                  <c:v>1984</c:v>
                </c:pt>
                <c:pt idx="6">
                  <c:v>1986</c:v>
                </c:pt>
                <c:pt idx="8">
                  <c:v>1988</c:v>
                </c:pt>
                <c:pt idx="10">
                  <c:v>1990</c:v>
                </c:pt>
                <c:pt idx="12">
                  <c:v>1992</c:v>
                </c:pt>
                <c:pt idx="14">
                  <c:v>1994</c:v>
                </c:pt>
                <c:pt idx="16">
                  <c:v>1996</c:v>
                </c:pt>
                <c:pt idx="18">
                  <c:v>1998</c:v>
                </c:pt>
                <c:pt idx="20">
                  <c:v>2000</c:v>
                </c:pt>
                <c:pt idx="22">
                  <c:v>2002</c:v>
                </c:pt>
                <c:pt idx="24">
                  <c:v>2004</c:v>
                </c:pt>
                <c:pt idx="26">
                  <c:v>2006</c:v>
                </c:pt>
                <c:pt idx="28">
                  <c:v>2008</c:v>
                </c:pt>
                <c:pt idx="30">
                  <c:v>2010</c:v>
                </c:pt>
              </c:strCache>
            </c:strRef>
          </c:cat>
          <c:val>
            <c:numRef>
              <c:f>Sheet1!$B$13:$AF$13</c:f>
              <c:numCache>
                <c:formatCode>General</c:formatCode>
                <c:ptCount val="31"/>
                <c:pt idx="0">
                  <c:v>6.4480000000000004</c:v>
                </c:pt>
                <c:pt idx="1">
                  <c:v>6.5190000000000001</c:v>
                </c:pt>
                <c:pt idx="2">
                  <c:v>6.68</c:v>
                </c:pt>
                <c:pt idx="3">
                  <c:v>6.7850000000000001</c:v>
                </c:pt>
                <c:pt idx="4">
                  <c:v>6.5819999999999999</c:v>
                </c:pt>
                <c:pt idx="5">
                  <c:v>6.6459999999999928</c:v>
                </c:pt>
                <c:pt idx="6">
                  <c:v>6.5979999999999954</c:v>
                </c:pt>
                <c:pt idx="7">
                  <c:v>6.6079999999999917</c:v>
                </c:pt>
                <c:pt idx="8">
                  <c:v>6.3119999999999976</c:v>
                </c:pt>
                <c:pt idx="9">
                  <c:v>6.0590000000000002</c:v>
                </c:pt>
                <c:pt idx="10">
                  <c:v>5.8969999999999976</c:v>
                </c:pt>
                <c:pt idx="11">
                  <c:v>5.9390000000000001</c:v>
                </c:pt>
                <c:pt idx="12">
                  <c:v>6.2039999999999997</c:v>
                </c:pt>
                <c:pt idx="13">
                  <c:v>6.4829999999999997</c:v>
                </c:pt>
                <c:pt idx="14">
                  <c:v>6.76</c:v>
                </c:pt>
                <c:pt idx="15">
                  <c:v>6.8969999999999976</c:v>
                </c:pt>
                <c:pt idx="16">
                  <c:v>7.0490000000000004</c:v>
                </c:pt>
                <c:pt idx="17">
                  <c:v>6.992</c:v>
                </c:pt>
                <c:pt idx="18">
                  <c:v>7.2839999999999998</c:v>
                </c:pt>
                <c:pt idx="19">
                  <c:v>7.5490000000000004</c:v>
                </c:pt>
                <c:pt idx="20">
                  <c:v>7.7069999999999999</c:v>
                </c:pt>
                <c:pt idx="21">
                  <c:v>7.9290000000000003</c:v>
                </c:pt>
                <c:pt idx="22">
                  <c:v>7.9829999999999997</c:v>
                </c:pt>
                <c:pt idx="23">
                  <c:v>8.1280000000000001</c:v>
                </c:pt>
                <c:pt idx="24">
                  <c:v>8.0810000000000013</c:v>
                </c:pt>
                <c:pt idx="25">
                  <c:v>8.2169999999999987</c:v>
                </c:pt>
                <c:pt idx="26">
                  <c:v>8.1879999999999988</c:v>
                </c:pt>
                <c:pt idx="27">
                  <c:v>8.1890000000000001</c:v>
                </c:pt>
                <c:pt idx="28">
                  <c:v>8.5</c:v>
                </c:pt>
                <c:pt idx="29">
                  <c:v>9.5</c:v>
                </c:pt>
              </c:numCache>
            </c:numRef>
          </c:val>
          <c:smooth val="0"/>
        </c:ser>
        <c:ser>
          <c:idx val="5"/>
          <c:order val="8"/>
          <c:tx>
            <c:strRef>
              <c:f>Sheet1!$A$14</c:f>
              <c:strCache>
                <c:ptCount val="1"/>
                <c:pt idx="0">
                  <c:v>AUS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x"/>
            <c:size val="4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Sheet1!$B$1:$AF$1</c:f>
              <c:strCache>
                <c:ptCount val="31"/>
                <c:pt idx="0">
                  <c:v>1980</c:v>
                </c:pt>
                <c:pt idx="2">
                  <c:v>1982</c:v>
                </c:pt>
                <c:pt idx="4">
                  <c:v>1984</c:v>
                </c:pt>
                <c:pt idx="6">
                  <c:v>1986</c:v>
                </c:pt>
                <c:pt idx="8">
                  <c:v>1988</c:v>
                </c:pt>
                <c:pt idx="10">
                  <c:v>1990</c:v>
                </c:pt>
                <c:pt idx="12">
                  <c:v>1992</c:v>
                </c:pt>
                <c:pt idx="14">
                  <c:v>1994</c:v>
                </c:pt>
                <c:pt idx="16">
                  <c:v>1996</c:v>
                </c:pt>
                <c:pt idx="18">
                  <c:v>1998</c:v>
                </c:pt>
                <c:pt idx="20">
                  <c:v>2000</c:v>
                </c:pt>
                <c:pt idx="22">
                  <c:v>2002</c:v>
                </c:pt>
                <c:pt idx="24">
                  <c:v>2004</c:v>
                </c:pt>
                <c:pt idx="26">
                  <c:v>2006</c:v>
                </c:pt>
                <c:pt idx="28">
                  <c:v>2008</c:v>
                </c:pt>
                <c:pt idx="30">
                  <c:v>2010</c:v>
                </c:pt>
              </c:strCache>
            </c:strRef>
          </c:cat>
          <c:val>
            <c:numRef>
              <c:f>Sheet1!$B$14:$AF$14</c:f>
              <c:numCache>
                <c:formatCode>General</c:formatCode>
                <c:ptCount val="31"/>
                <c:pt idx="0">
                  <c:v>6.0579999999999927</c:v>
                </c:pt>
                <c:pt idx="1">
                  <c:v>5.9980000000000002</c:v>
                </c:pt>
                <c:pt idx="2">
                  <c:v>6.2549999999999946</c:v>
                </c:pt>
                <c:pt idx="3">
                  <c:v>6.2389999999999999</c:v>
                </c:pt>
                <c:pt idx="4">
                  <c:v>6.24</c:v>
                </c:pt>
                <c:pt idx="5">
                  <c:v>6.3649999999999887</c:v>
                </c:pt>
                <c:pt idx="6">
                  <c:v>6.59</c:v>
                </c:pt>
                <c:pt idx="7">
                  <c:v>6.3819999999999997</c:v>
                </c:pt>
                <c:pt idx="8">
                  <c:v>6.335</c:v>
                </c:pt>
                <c:pt idx="9">
                  <c:v>6.3819999999999997</c:v>
                </c:pt>
                <c:pt idx="10">
                  <c:v>6.7039999999999997</c:v>
                </c:pt>
                <c:pt idx="11">
                  <c:v>6.9850000000000003</c:v>
                </c:pt>
                <c:pt idx="12">
                  <c:v>7.0910000000000002</c:v>
                </c:pt>
                <c:pt idx="13">
                  <c:v>7.1469999999999976</c:v>
                </c:pt>
                <c:pt idx="14">
                  <c:v>7.1790000000000003</c:v>
                </c:pt>
                <c:pt idx="15">
                  <c:v>7.2190000000000003</c:v>
                </c:pt>
                <c:pt idx="16">
                  <c:v>7.4080000000000004</c:v>
                </c:pt>
                <c:pt idx="17">
                  <c:v>7.4639999999999986</c:v>
                </c:pt>
                <c:pt idx="18">
                  <c:v>7.633</c:v>
                </c:pt>
                <c:pt idx="19">
                  <c:v>7.7549999999999928</c:v>
                </c:pt>
                <c:pt idx="20">
                  <c:v>8.032</c:v>
                </c:pt>
                <c:pt idx="21">
                  <c:v>8.1170000000000009</c:v>
                </c:pt>
                <c:pt idx="22">
                  <c:v>8.3540000000000028</c:v>
                </c:pt>
                <c:pt idx="23">
                  <c:v>8.2860000000000014</c:v>
                </c:pt>
                <c:pt idx="24">
                  <c:v>8.5410000000000004</c:v>
                </c:pt>
                <c:pt idx="25">
                  <c:v>8.43</c:v>
                </c:pt>
                <c:pt idx="26">
                  <c:v>8.4580000000000002</c:v>
                </c:pt>
                <c:pt idx="27">
                  <c:v>8.5070000000000014</c:v>
                </c:pt>
                <c:pt idx="28">
                  <c:v>8.7420000000000009</c:v>
                </c:pt>
                <c:pt idx="29">
                  <c:v>9.1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836928"/>
        <c:axId val="83838848"/>
      </c:lineChart>
      <c:catAx>
        <c:axId val="8383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0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05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3838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3838848"/>
        <c:scaling>
          <c:orientation val="minMax"/>
          <c:max val="18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2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3836928"/>
        <c:crosses val="autoZero"/>
        <c:crossBetween val="between"/>
        <c:majorUnit val="2"/>
      </c:valAx>
      <c:spPr>
        <a:noFill/>
        <a:ln w="24053">
          <a:noFill/>
        </a:ln>
      </c:spPr>
    </c:plotArea>
    <c:legend>
      <c:legendPos val="r"/>
      <c:legendEntry>
        <c:idx val="6"/>
        <c:txPr>
          <a:bodyPr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77991641974288395"/>
          <c:y val="0.53288638077129802"/>
          <c:w val="0.18790140362889399"/>
          <c:h val="0.33411643353377801"/>
        </c:manualLayout>
      </c:layout>
      <c:overlay val="0"/>
      <c:spPr>
        <a:noFill/>
        <a:ln w="24053">
          <a:noFill/>
        </a:ln>
      </c:spPr>
      <c:txPr>
        <a:bodyPr/>
        <a:lstStyle/>
        <a:p>
          <a:pPr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9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1B856F-A9B7-4063-BB4D-8293D92761F3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5" csCatId="colorful" phldr="1"/>
      <dgm:spPr/>
    </dgm:pt>
    <dgm:pt modelId="{B6B1799E-20F6-4244-A8F5-1CE9F279D15C}">
      <dgm:prSet phldrT="[Text]" custT="1"/>
      <dgm:spPr/>
      <dgm:t>
        <a:bodyPr/>
        <a:lstStyle/>
        <a:p>
          <a:r>
            <a:rPr lang="en-US" sz="1600" dirty="0" smtClean="0"/>
            <a:t>Healthcare Delivery System  Change</a:t>
          </a:r>
          <a:endParaRPr lang="en-US" sz="1600" dirty="0"/>
        </a:p>
      </dgm:t>
    </dgm:pt>
    <dgm:pt modelId="{8106A006-CF66-4038-AFAF-A7FDD056B90E}" type="parTrans" cxnId="{5B4AD7BE-E6D2-444C-A98D-F2BD6CF37F9E}">
      <dgm:prSet/>
      <dgm:spPr/>
      <dgm:t>
        <a:bodyPr/>
        <a:lstStyle/>
        <a:p>
          <a:endParaRPr lang="en-US"/>
        </a:p>
      </dgm:t>
    </dgm:pt>
    <dgm:pt modelId="{E8F45109-8CBC-49C8-9CCE-A78F0AFAD0CE}" type="sibTrans" cxnId="{5B4AD7BE-E6D2-444C-A98D-F2BD6CF37F9E}">
      <dgm:prSet/>
      <dgm:spPr>
        <a:solidFill>
          <a:schemeClr val="accent6"/>
        </a:solidFill>
      </dgm:spPr>
      <dgm:t>
        <a:bodyPr/>
        <a:lstStyle/>
        <a:p>
          <a:endParaRPr lang="en-US" dirty="0"/>
        </a:p>
      </dgm:t>
    </dgm:pt>
    <dgm:pt modelId="{167AA59C-FE7C-45CE-9B89-6278CB8F7567}">
      <dgm:prSet phldrT="[Text]" custT="1"/>
      <dgm:spPr/>
      <dgm:t>
        <a:bodyPr/>
        <a:lstStyle/>
        <a:p>
          <a:r>
            <a:rPr lang="en-US" sz="1800" dirty="0" smtClean="0"/>
            <a:t>Payment Reform</a:t>
          </a:r>
          <a:endParaRPr lang="en-US" sz="1800" dirty="0"/>
        </a:p>
      </dgm:t>
    </dgm:pt>
    <dgm:pt modelId="{5B52FEBB-DBB5-4F57-936B-BC677CB54718}" type="parTrans" cxnId="{9D054614-096A-4D49-9DE7-6675BE5913A4}">
      <dgm:prSet/>
      <dgm:spPr/>
      <dgm:t>
        <a:bodyPr/>
        <a:lstStyle/>
        <a:p>
          <a:endParaRPr lang="en-US"/>
        </a:p>
      </dgm:t>
    </dgm:pt>
    <dgm:pt modelId="{D98A7C4B-0381-40DA-A4DB-F8EE781C9BBE}" type="sibTrans" cxnId="{9D054614-096A-4D49-9DE7-6675BE5913A4}">
      <dgm:prSet/>
      <dgm:spPr/>
      <dgm:t>
        <a:bodyPr/>
        <a:lstStyle/>
        <a:p>
          <a:endParaRPr lang="en-US" dirty="0"/>
        </a:p>
      </dgm:t>
    </dgm:pt>
    <dgm:pt modelId="{36180EF1-94A3-4479-9937-C7F9B7BAFAB9}">
      <dgm:prSet phldrT="[Text]" custT="1"/>
      <dgm:spPr>
        <a:solidFill>
          <a:srgbClr val="F945E4"/>
        </a:solidFill>
      </dgm:spPr>
      <dgm:t>
        <a:bodyPr/>
        <a:lstStyle/>
        <a:p>
          <a:r>
            <a:rPr lang="en-US" sz="1800" dirty="0" smtClean="0"/>
            <a:t>System Transformation</a:t>
          </a:r>
          <a:endParaRPr lang="en-US" sz="1800" dirty="0"/>
        </a:p>
      </dgm:t>
    </dgm:pt>
    <dgm:pt modelId="{C01B86D9-5795-4EB4-AFB8-9ECCBFBF2894}" type="parTrans" cxnId="{654ECCB6-DA47-4EC6-9A0A-F638E93DDCF7}">
      <dgm:prSet/>
      <dgm:spPr/>
      <dgm:t>
        <a:bodyPr/>
        <a:lstStyle/>
        <a:p>
          <a:endParaRPr lang="en-US"/>
        </a:p>
      </dgm:t>
    </dgm:pt>
    <dgm:pt modelId="{B160FC60-6B65-4098-A1A0-EF6AC51BD817}" type="sibTrans" cxnId="{654ECCB6-DA47-4EC6-9A0A-F638E93DDCF7}">
      <dgm:prSet/>
      <dgm:spPr/>
      <dgm:t>
        <a:bodyPr/>
        <a:lstStyle/>
        <a:p>
          <a:endParaRPr lang="en-US"/>
        </a:p>
      </dgm:t>
    </dgm:pt>
    <dgm:pt modelId="{2157491D-554A-4BD7-9374-DEFDB708E3FD}" type="pres">
      <dgm:prSet presAssocID="{B51B856F-A9B7-4063-BB4D-8293D92761F3}" presName="linearFlow" presStyleCnt="0">
        <dgm:presLayoutVars>
          <dgm:dir/>
          <dgm:resizeHandles val="exact"/>
        </dgm:presLayoutVars>
      </dgm:prSet>
      <dgm:spPr/>
    </dgm:pt>
    <dgm:pt modelId="{FE4CE698-1467-47D3-9BDC-C9C8CC5A7F1D}" type="pres">
      <dgm:prSet presAssocID="{B6B1799E-20F6-4244-A8F5-1CE9F279D15C}" presName="node" presStyleLbl="node1" presStyleIdx="0" presStyleCnt="3" custScaleX="108941" custScaleY="66318" custLinFactNeighborX="-12" custLinFactNeighborY="11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DE0DC-B60A-45D2-81C5-94B7A51A95CE}" type="pres">
      <dgm:prSet presAssocID="{E8F45109-8CBC-49C8-9CCE-A78F0AFAD0CE}" presName="spacerL" presStyleCnt="0"/>
      <dgm:spPr/>
    </dgm:pt>
    <dgm:pt modelId="{FEFE46C6-06AB-42B8-92A6-857CCD701A20}" type="pres">
      <dgm:prSet presAssocID="{E8F45109-8CBC-49C8-9CCE-A78F0AFAD0CE}" presName="sibTrans" presStyleLbl="sibTrans2D1" presStyleIdx="0" presStyleCnt="2" custScaleX="31035" custScaleY="31143" custLinFactNeighborX="20973" custLinFactNeighborY="15572"/>
      <dgm:spPr/>
      <dgm:t>
        <a:bodyPr/>
        <a:lstStyle/>
        <a:p>
          <a:endParaRPr lang="en-US"/>
        </a:p>
      </dgm:t>
    </dgm:pt>
    <dgm:pt modelId="{4FDA93FD-7ED2-4503-81EE-10526E92C368}" type="pres">
      <dgm:prSet presAssocID="{E8F45109-8CBC-49C8-9CCE-A78F0AFAD0CE}" presName="spacerR" presStyleCnt="0"/>
      <dgm:spPr/>
    </dgm:pt>
    <dgm:pt modelId="{099189CC-A8C4-4E10-993E-E6D7E291B1C3}" type="pres">
      <dgm:prSet presAssocID="{167AA59C-FE7C-45CE-9B89-6278CB8F7567}" presName="node" presStyleLbl="node1" presStyleIdx="1" presStyleCnt="3" custScaleX="105780" custScaleY="60488" custLinFactX="226" custLinFactNeighborX="100000" custLinFactNeighborY="14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CEEB9-3542-44E1-BBED-D8BA8E1BB08C}" type="pres">
      <dgm:prSet presAssocID="{D98A7C4B-0381-40DA-A4DB-F8EE781C9BBE}" presName="spacerL" presStyleCnt="0"/>
      <dgm:spPr/>
    </dgm:pt>
    <dgm:pt modelId="{DB072700-4773-4598-8DCF-4048BAAC02BE}" type="pres">
      <dgm:prSet presAssocID="{D98A7C4B-0381-40DA-A4DB-F8EE781C9BBE}" presName="sibTrans" presStyleLbl="sibTrans2D1" presStyleIdx="1" presStyleCnt="2" custScaleX="33552" custScaleY="18032" custLinFactNeighborX="11385" custLinFactNeighborY="16077"/>
      <dgm:spPr/>
      <dgm:t>
        <a:bodyPr/>
        <a:lstStyle/>
        <a:p>
          <a:endParaRPr lang="en-US"/>
        </a:p>
      </dgm:t>
    </dgm:pt>
    <dgm:pt modelId="{FEE12CBB-7788-478D-8B13-B43611F76D3A}" type="pres">
      <dgm:prSet presAssocID="{D98A7C4B-0381-40DA-A4DB-F8EE781C9BBE}" presName="spacerR" presStyleCnt="0"/>
      <dgm:spPr/>
    </dgm:pt>
    <dgm:pt modelId="{58BA3103-2336-477D-9BBD-A2E645E675E4}" type="pres">
      <dgm:prSet presAssocID="{36180EF1-94A3-4479-9937-C7F9B7BAFAB9}" presName="node" presStyleLbl="node1" presStyleIdx="2" presStyleCnt="3" custScaleX="154257" custScaleY="81028" custLinFactNeighborX="-25660" custLinFactNeighborY="4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4ECCB6-DA47-4EC6-9A0A-F638E93DDCF7}" srcId="{B51B856F-A9B7-4063-BB4D-8293D92761F3}" destId="{36180EF1-94A3-4479-9937-C7F9B7BAFAB9}" srcOrd="2" destOrd="0" parTransId="{C01B86D9-5795-4EB4-AFB8-9ECCBFBF2894}" sibTransId="{B160FC60-6B65-4098-A1A0-EF6AC51BD817}"/>
    <dgm:cxn modelId="{5B4AD7BE-E6D2-444C-A98D-F2BD6CF37F9E}" srcId="{B51B856F-A9B7-4063-BB4D-8293D92761F3}" destId="{B6B1799E-20F6-4244-A8F5-1CE9F279D15C}" srcOrd="0" destOrd="0" parTransId="{8106A006-CF66-4038-AFAF-A7FDD056B90E}" sibTransId="{E8F45109-8CBC-49C8-9CCE-A78F0AFAD0CE}"/>
    <dgm:cxn modelId="{3BCAE1B2-AC58-49E7-8A85-CBF5B4FDA85E}" type="presOf" srcId="{167AA59C-FE7C-45CE-9B89-6278CB8F7567}" destId="{099189CC-A8C4-4E10-993E-E6D7E291B1C3}" srcOrd="0" destOrd="0" presId="urn:microsoft.com/office/officeart/2005/8/layout/equation1"/>
    <dgm:cxn modelId="{9D054614-096A-4D49-9DE7-6675BE5913A4}" srcId="{B51B856F-A9B7-4063-BB4D-8293D92761F3}" destId="{167AA59C-FE7C-45CE-9B89-6278CB8F7567}" srcOrd="1" destOrd="0" parTransId="{5B52FEBB-DBB5-4F57-936B-BC677CB54718}" sibTransId="{D98A7C4B-0381-40DA-A4DB-F8EE781C9BBE}"/>
    <dgm:cxn modelId="{73E54E8F-5457-4838-80A5-F339EE4B53F2}" type="presOf" srcId="{D98A7C4B-0381-40DA-A4DB-F8EE781C9BBE}" destId="{DB072700-4773-4598-8DCF-4048BAAC02BE}" srcOrd="0" destOrd="0" presId="urn:microsoft.com/office/officeart/2005/8/layout/equation1"/>
    <dgm:cxn modelId="{FEBD7FE9-9E44-4D54-83E5-17562C031D6D}" type="presOf" srcId="{B51B856F-A9B7-4063-BB4D-8293D92761F3}" destId="{2157491D-554A-4BD7-9374-DEFDB708E3FD}" srcOrd="0" destOrd="0" presId="urn:microsoft.com/office/officeart/2005/8/layout/equation1"/>
    <dgm:cxn modelId="{3046D924-51A6-43F4-AFD8-3A1C18756122}" type="presOf" srcId="{E8F45109-8CBC-49C8-9CCE-A78F0AFAD0CE}" destId="{FEFE46C6-06AB-42B8-92A6-857CCD701A20}" srcOrd="0" destOrd="0" presId="urn:microsoft.com/office/officeart/2005/8/layout/equation1"/>
    <dgm:cxn modelId="{78E68009-909F-4005-B97A-4EEBA13E3408}" type="presOf" srcId="{36180EF1-94A3-4479-9937-C7F9B7BAFAB9}" destId="{58BA3103-2336-477D-9BBD-A2E645E675E4}" srcOrd="0" destOrd="0" presId="urn:microsoft.com/office/officeart/2005/8/layout/equation1"/>
    <dgm:cxn modelId="{633C255B-85DD-49E6-B5FC-644698520503}" type="presOf" srcId="{B6B1799E-20F6-4244-A8F5-1CE9F279D15C}" destId="{FE4CE698-1467-47D3-9BDC-C9C8CC5A7F1D}" srcOrd="0" destOrd="0" presId="urn:microsoft.com/office/officeart/2005/8/layout/equation1"/>
    <dgm:cxn modelId="{6EFCC067-A346-4D9A-AE65-3CD70D36D1B9}" type="presParOf" srcId="{2157491D-554A-4BD7-9374-DEFDB708E3FD}" destId="{FE4CE698-1467-47D3-9BDC-C9C8CC5A7F1D}" srcOrd="0" destOrd="0" presId="urn:microsoft.com/office/officeart/2005/8/layout/equation1"/>
    <dgm:cxn modelId="{FB134014-7206-43A8-BD3C-08A3747EE877}" type="presParOf" srcId="{2157491D-554A-4BD7-9374-DEFDB708E3FD}" destId="{009DE0DC-B60A-45D2-81C5-94B7A51A95CE}" srcOrd="1" destOrd="0" presId="urn:microsoft.com/office/officeart/2005/8/layout/equation1"/>
    <dgm:cxn modelId="{7C301CAE-7BE8-4076-B209-3AC650948711}" type="presParOf" srcId="{2157491D-554A-4BD7-9374-DEFDB708E3FD}" destId="{FEFE46C6-06AB-42B8-92A6-857CCD701A20}" srcOrd="2" destOrd="0" presId="urn:microsoft.com/office/officeart/2005/8/layout/equation1"/>
    <dgm:cxn modelId="{7600553D-091C-4E8E-AB36-E8F7C32A731A}" type="presParOf" srcId="{2157491D-554A-4BD7-9374-DEFDB708E3FD}" destId="{4FDA93FD-7ED2-4503-81EE-10526E92C368}" srcOrd="3" destOrd="0" presId="urn:microsoft.com/office/officeart/2005/8/layout/equation1"/>
    <dgm:cxn modelId="{8FF334D1-4C87-48A6-B84D-8367C5194199}" type="presParOf" srcId="{2157491D-554A-4BD7-9374-DEFDB708E3FD}" destId="{099189CC-A8C4-4E10-993E-E6D7E291B1C3}" srcOrd="4" destOrd="0" presId="urn:microsoft.com/office/officeart/2005/8/layout/equation1"/>
    <dgm:cxn modelId="{85E7C298-EB93-4CE8-9B2F-AD7B7607C740}" type="presParOf" srcId="{2157491D-554A-4BD7-9374-DEFDB708E3FD}" destId="{E5CCEEB9-3542-44E1-BBED-D8BA8E1BB08C}" srcOrd="5" destOrd="0" presId="urn:microsoft.com/office/officeart/2005/8/layout/equation1"/>
    <dgm:cxn modelId="{8AA71792-F4D8-46E9-96C4-7D634542E313}" type="presParOf" srcId="{2157491D-554A-4BD7-9374-DEFDB708E3FD}" destId="{DB072700-4773-4598-8DCF-4048BAAC02BE}" srcOrd="6" destOrd="0" presId="urn:microsoft.com/office/officeart/2005/8/layout/equation1"/>
    <dgm:cxn modelId="{66324FCD-38AE-4257-B897-AA4AAA739F1D}" type="presParOf" srcId="{2157491D-554A-4BD7-9374-DEFDB708E3FD}" destId="{FEE12CBB-7788-478D-8B13-B43611F76D3A}" srcOrd="7" destOrd="0" presId="urn:microsoft.com/office/officeart/2005/8/layout/equation1"/>
    <dgm:cxn modelId="{12C042F1-9157-45D8-BCFB-077A896ACCB4}" type="presParOf" srcId="{2157491D-554A-4BD7-9374-DEFDB708E3FD}" destId="{58BA3103-2336-477D-9BBD-A2E645E675E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5A8933-4DA3-4ECD-9BC6-540DC52A931A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5791C60-1A01-4D2B-9D40-7F469B439452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Amb</a:t>
          </a:r>
          <a:endParaRPr lang="en-US" dirty="0"/>
        </a:p>
      </dgm:t>
    </dgm:pt>
    <dgm:pt modelId="{EB89CB7A-E417-4E8B-AEB0-218AA71CA5AA}" type="parTrans" cxnId="{6BE1282E-E641-4D85-9F88-E9ED4F17C741}">
      <dgm:prSet/>
      <dgm:spPr/>
      <dgm:t>
        <a:bodyPr/>
        <a:lstStyle/>
        <a:p>
          <a:endParaRPr lang="en-US"/>
        </a:p>
      </dgm:t>
    </dgm:pt>
    <dgm:pt modelId="{6F95E580-B900-49A6-98A3-46D40947AD5A}" type="sibTrans" cxnId="{6BE1282E-E641-4D85-9F88-E9ED4F17C741}">
      <dgm:prSet/>
      <dgm:spPr/>
      <dgm:t>
        <a:bodyPr/>
        <a:lstStyle/>
        <a:p>
          <a:endParaRPr lang="en-US"/>
        </a:p>
      </dgm:t>
    </dgm:pt>
    <dgm:pt modelId="{AC1C5519-3442-4397-9408-375CA1E0AF33}">
      <dgm:prSet phldrT="[Text]" custT="1"/>
      <dgm:spPr/>
      <dgm:t>
        <a:bodyPr/>
        <a:lstStyle/>
        <a:p>
          <a:r>
            <a:rPr lang="en-US" sz="1600" b="1" dirty="0" smtClean="0"/>
            <a:t>Advanced Primary Care/PCMH </a:t>
          </a:r>
          <a:r>
            <a:rPr lang="en-US" sz="1200" i="1" dirty="0" smtClean="0"/>
            <a:t>(New workforce: Practice RN Care Managers)</a:t>
          </a:r>
          <a:endParaRPr lang="en-US" sz="1600" i="1" dirty="0"/>
        </a:p>
      </dgm:t>
    </dgm:pt>
    <dgm:pt modelId="{55B44829-60A5-4E91-BBCF-E3FA00602F91}" type="parTrans" cxnId="{B1B86CA0-6ABA-4F9A-97D1-335ECF0D637D}">
      <dgm:prSet/>
      <dgm:spPr/>
      <dgm:t>
        <a:bodyPr/>
        <a:lstStyle/>
        <a:p>
          <a:endParaRPr lang="en-US"/>
        </a:p>
      </dgm:t>
    </dgm:pt>
    <dgm:pt modelId="{5EF5DD24-851B-40FA-802D-8EB7ACC1CB51}" type="sibTrans" cxnId="{B1B86CA0-6ABA-4F9A-97D1-335ECF0D637D}">
      <dgm:prSet/>
      <dgm:spPr/>
      <dgm:t>
        <a:bodyPr/>
        <a:lstStyle/>
        <a:p>
          <a:endParaRPr lang="en-US"/>
        </a:p>
      </dgm:t>
    </dgm:pt>
    <dgm:pt modelId="{EEE68F9A-02BE-4865-80D1-5B75C69E04CD}">
      <dgm:prSet phldrT="[Text]"/>
      <dgm:spPr/>
      <dgm:t>
        <a:bodyPr/>
        <a:lstStyle/>
        <a:p>
          <a:r>
            <a:rPr lang="en-US" dirty="0" smtClean="0"/>
            <a:t>Comm</a:t>
          </a:r>
          <a:endParaRPr lang="en-US" dirty="0"/>
        </a:p>
      </dgm:t>
    </dgm:pt>
    <dgm:pt modelId="{82C03E62-012C-40C5-A84C-5E7C6634077B}" type="parTrans" cxnId="{29330CDE-62AA-4048-A523-AA0C3614E069}">
      <dgm:prSet/>
      <dgm:spPr/>
      <dgm:t>
        <a:bodyPr/>
        <a:lstStyle/>
        <a:p>
          <a:endParaRPr lang="en-US"/>
        </a:p>
      </dgm:t>
    </dgm:pt>
    <dgm:pt modelId="{8F36B968-0C68-498D-AFC9-2BF75E02C3B5}" type="sibTrans" cxnId="{29330CDE-62AA-4048-A523-AA0C3614E069}">
      <dgm:prSet/>
      <dgm:spPr/>
      <dgm:t>
        <a:bodyPr/>
        <a:lstStyle/>
        <a:p>
          <a:endParaRPr lang="en-US"/>
        </a:p>
      </dgm:t>
    </dgm:pt>
    <dgm:pt modelId="{AE1064CB-2809-490F-A70C-66EAA5736C4D}">
      <dgm:prSet phldrT="[Text]" custT="1"/>
      <dgm:spPr/>
      <dgm:t>
        <a:bodyPr/>
        <a:lstStyle/>
        <a:p>
          <a:r>
            <a:rPr lang="en-US" sz="1600" b="1" dirty="0" smtClean="0"/>
            <a:t>Community Care Teams </a:t>
          </a:r>
          <a:r>
            <a:rPr lang="en-US" sz="1500" b="1" dirty="0" smtClean="0"/>
            <a:t>for High-Cost/High-Risk Patients                   </a:t>
          </a:r>
          <a:r>
            <a:rPr lang="en-US" sz="1200" i="1" dirty="0" smtClean="0"/>
            <a:t>(New workforce: CCT staff)</a:t>
          </a:r>
          <a:endParaRPr lang="en-US" sz="1500" dirty="0"/>
        </a:p>
      </dgm:t>
    </dgm:pt>
    <dgm:pt modelId="{DFB85714-E594-47BC-855A-6AA63DE2C9EB}" type="parTrans" cxnId="{2A058220-5E9F-41D5-B997-1380A5B490A2}">
      <dgm:prSet/>
      <dgm:spPr/>
      <dgm:t>
        <a:bodyPr/>
        <a:lstStyle/>
        <a:p>
          <a:endParaRPr lang="en-US"/>
        </a:p>
      </dgm:t>
    </dgm:pt>
    <dgm:pt modelId="{873B80C1-BA56-4663-9027-7FC6ED963D11}" type="sibTrans" cxnId="{2A058220-5E9F-41D5-B997-1380A5B490A2}">
      <dgm:prSet/>
      <dgm:spPr/>
      <dgm:t>
        <a:bodyPr/>
        <a:lstStyle/>
        <a:p>
          <a:endParaRPr lang="en-US"/>
        </a:p>
      </dgm:t>
    </dgm:pt>
    <dgm:pt modelId="{D3E3D6F5-8571-429C-BC3F-D8F5EB1F6BF6}">
      <dgm:prSet phldrT="[Text]"/>
      <dgm:spPr/>
      <dgm:t>
        <a:bodyPr/>
        <a:lstStyle/>
        <a:p>
          <a:r>
            <a:rPr lang="en-US" dirty="0" smtClean="0"/>
            <a:t>Comm</a:t>
          </a:r>
          <a:endParaRPr lang="en-US" dirty="0"/>
        </a:p>
      </dgm:t>
    </dgm:pt>
    <dgm:pt modelId="{84E0DB76-E452-4057-ABCE-8166B6AFBBD9}" type="parTrans" cxnId="{2E101708-5802-496B-90D3-E071D51438F3}">
      <dgm:prSet/>
      <dgm:spPr/>
      <dgm:t>
        <a:bodyPr/>
        <a:lstStyle/>
        <a:p>
          <a:endParaRPr lang="en-US"/>
        </a:p>
      </dgm:t>
    </dgm:pt>
    <dgm:pt modelId="{1B33F35B-E8E6-4467-A298-CC48DA31B2A4}" type="sibTrans" cxnId="{2E101708-5802-496B-90D3-E071D51438F3}">
      <dgm:prSet/>
      <dgm:spPr/>
      <dgm:t>
        <a:bodyPr/>
        <a:lstStyle/>
        <a:p>
          <a:endParaRPr lang="en-US"/>
        </a:p>
      </dgm:t>
    </dgm:pt>
    <dgm:pt modelId="{4389DA80-6C78-4C92-805E-AD0BFE8ACBF1}">
      <dgm:prSet phldrT="[Text]" custT="1"/>
      <dgm:spPr/>
      <dgm:t>
        <a:bodyPr/>
        <a:lstStyle/>
        <a:p>
          <a:r>
            <a:rPr lang="en-US" sz="1600" b="1" dirty="0" smtClean="0"/>
            <a:t>Enhanced Care Transitions        </a:t>
          </a:r>
          <a:r>
            <a:rPr lang="en-US" sz="1200" dirty="0" smtClean="0"/>
            <a:t>(</a:t>
          </a:r>
          <a:r>
            <a:rPr lang="en-US" sz="1200" i="1" dirty="0" smtClean="0"/>
            <a:t>New workforce: Hospital + Community-based Care Transition Coaches)</a:t>
          </a:r>
          <a:r>
            <a:rPr lang="en-US" sz="1200" dirty="0" smtClean="0"/>
            <a:t>                        </a:t>
          </a:r>
          <a:endParaRPr lang="en-US" sz="1600" dirty="0"/>
        </a:p>
      </dgm:t>
    </dgm:pt>
    <dgm:pt modelId="{1E096117-9C8A-498D-BD3E-BC1C75610C38}" type="parTrans" cxnId="{13C993AD-EE17-4635-AB96-245302E2B56E}">
      <dgm:prSet/>
      <dgm:spPr/>
      <dgm:t>
        <a:bodyPr/>
        <a:lstStyle/>
        <a:p>
          <a:endParaRPr lang="en-US"/>
        </a:p>
      </dgm:t>
    </dgm:pt>
    <dgm:pt modelId="{A49FFC3E-C8AA-443E-99AF-4F0337AFED39}" type="sibTrans" cxnId="{13C993AD-EE17-4635-AB96-245302E2B56E}">
      <dgm:prSet/>
      <dgm:spPr/>
      <dgm:t>
        <a:bodyPr/>
        <a:lstStyle/>
        <a:p>
          <a:endParaRPr lang="en-US"/>
        </a:p>
      </dgm:t>
    </dgm:pt>
    <dgm:pt modelId="{A613765C-CE56-4E05-A529-281696A76C9A}" type="pres">
      <dgm:prSet presAssocID="{045A8933-4DA3-4ECD-9BC6-540DC52A931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DA121F-BFBC-4AFC-9D41-B86C5D4E7FB3}" type="pres">
      <dgm:prSet presAssocID="{B5791C60-1A01-4D2B-9D40-7F469B439452}" presName="composite" presStyleCnt="0"/>
      <dgm:spPr/>
    </dgm:pt>
    <dgm:pt modelId="{D3730BDA-A740-4B5A-A90F-69039F4AF349}" type="pres">
      <dgm:prSet presAssocID="{B5791C60-1A01-4D2B-9D40-7F469B43945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D277F-8E3C-4A95-9C8F-725867160231}" type="pres">
      <dgm:prSet presAssocID="{B5791C60-1A01-4D2B-9D40-7F469B439452}" presName="descendantText" presStyleLbl="alignAcc1" presStyleIdx="0" presStyleCnt="3" custScaleY="144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58B69-6C6F-40BC-B1E0-A57982224D85}" type="pres">
      <dgm:prSet presAssocID="{6F95E580-B900-49A6-98A3-46D40947AD5A}" presName="sp" presStyleCnt="0"/>
      <dgm:spPr/>
    </dgm:pt>
    <dgm:pt modelId="{D6CC4FDC-40B4-4A65-9059-B8500923F750}" type="pres">
      <dgm:prSet presAssocID="{EEE68F9A-02BE-4865-80D1-5B75C69E04CD}" presName="composite" presStyleCnt="0"/>
      <dgm:spPr/>
    </dgm:pt>
    <dgm:pt modelId="{DF78EEDC-A5BE-4F5B-AE4E-A834128D1818}" type="pres">
      <dgm:prSet presAssocID="{EEE68F9A-02BE-4865-80D1-5B75C69E04C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AB098-1AA7-46C5-8A58-3AF513286FDF}" type="pres">
      <dgm:prSet presAssocID="{EEE68F9A-02BE-4865-80D1-5B75C69E04CD}" presName="descendantText" presStyleLbl="alignAcc1" presStyleIdx="1" presStyleCnt="3" custScaleY="142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4ACDD-168A-4F31-A9AB-49BC1C3C5331}" type="pres">
      <dgm:prSet presAssocID="{8F36B968-0C68-498D-AFC9-2BF75E02C3B5}" presName="sp" presStyleCnt="0"/>
      <dgm:spPr/>
    </dgm:pt>
    <dgm:pt modelId="{B2591879-06FF-4E89-9F53-90B4FCEF60C8}" type="pres">
      <dgm:prSet presAssocID="{D3E3D6F5-8571-429C-BC3F-D8F5EB1F6BF6}" presName="composite" presStyleCnt="0"/>
      <dgm:spPr/>
    </dgm:pt>
    <dgm:pt modelId="{B91D4627-CCD3-472A-B46A-2378984C642F}" type="pres">
      <dgm:prSet presAssocID="{D3E3D6F5-8571-429C-BC3F-D8F5EB1F6BF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E59339-6702-40A3-9583-7769A395AA6C}" type="pres">
      <dgm:prSet presAssocID="{D3E3D6F5-8571-429C-BC3F-D8F5EB1F6BF6}" presName="descendantText" presStyleLbl="alignAcc1" presStyleIdx="2" presStyleCnt="3" custScaleY="155435" custLinFactNeighborX="136" custLinFactNeighborY="-20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101708-5802-496B-90D3-E071D51438F3}" srcId="{045A8933-4DA3-4ECD-9BC6-540DC52A931A}" destId="{D3E3D6F5-8571-429C-BC3F-D8F5EB1F6BF6}" srcOrd="2" destOrd="0" parTransId="{84E0DB76-E452-4057-ABCE-8166B6AFBBD9}" sibTransId="{1B33F35B-E8E6-4467-A298-CC48DA31B2A4}"/>
    <dgm:cxn modelId="{DAD0466E-5DC0-4B41-AAE5-38476F5A0E24}" type="presOf" srcId="{4389DA80-6C78-4C92-805E-AD0BFE8ACBF1}" destId="{67E59339-6702-40A3-9583-7769A395AA6C}" srcOrd="0" destOrd="0" presId="urn:microsoft.com/office/officeart/2005/8/layout/chevron2"/>
    <dgm:cxn modelId="{6BE1282E-E641-4D85-9F88-E9ED4F17C741}" srcId="{045A8933-4DA3-4ECD-9BC6-540DC52A931A}" destId="{B5791C60-1A01-4D2B-9D40-7F469B439452}" srcOrd="0" destOrd="0" parTransId="{EB89CB7A-E417-4E8B-AEB0-218AA71CA5AA}" sibTransId="{6F95E580-B900-49A6-98A3-46D40947AD5A}"/>
    <dgm:cxn modelId="{956DAB79-6C80-4A23-A316-F9366D8AE8D4}" type="presOf" srcId="{D3E3D6F5-8571-429C-BC3F-D8F5EB1F6BF6}" destId="{B91D4627-CCD3-472A-B46A-2378984C642F}" srcOrd="0" destOrd="0" presId="urn:microsoft.com/office/officeart/2005/8/layout/chevron2"/>
    <dgm:cxn modelId="{13C993AD-EE17-4635-AB96-245302E2B56E}" srcId="{D3E3D6F5-8571-429C-BC3F-D8F5EB1F6BF6}" destId="{4389DA80-6C78-4C92-805E-AD0BFE8ACBF1}" srcOrd="0" destOrd="0" parTransId="{1E096117-9C8A-498D-BD3E-BC1C75610C38}" sibTransId="{A49FFC3E-C8AA-443E-99AF-4F0337AFED39}"/>
    <dgm:cxn modelId="{2A058220-5E9F-41D5-B997-1380A5B490A2}" srcId="{EEE68F9A-02BE-4865-80D1-5B75C69E04CD}" destId="{AE1064CB-2809-490F-A70C-66EAA5736C4D}" srcOrd="0" destOrd="0" parTransId="{DFB85714-E594-47BC-855A-6AA63DE2C9EB}" sibTransId="{873B80C1-BA56-4663-9027-7FC6ED963D11}"/>
    <dgm:cxn modelId="{8BFBE7F6-0F60-44F9-BE24-38872F882684}" type="presOf" srcId="{EEE68F9A-02BE-4865-80D1-5B75C69E04CD}" destId="{DF78EEDC-A5BE-4F5B-AE4E-A834128D1818}" srcOrd="0" destOrd="0" presId="urn:microsoft.com/office/officeart/2005/8/layout/chevron2"/>
    <dgm:cxn modelId="{56EF665F-A05C-406B-8181-53A70A6EDF2C}" type="presOf" srcId="{B5791C60-1A01-4D2B-9D40-7F469B439452}" destId="{D3730BDA-A740-4B5A-A90F-69039F4AF349}" srcOrd="0" destOrd="0" presId="urn:microsoft.com/office/officeart/2005/8/layout/chevron2"/>
    <dgm:cxn modelId="{0C8CEBA5-7A87-47E5-AE59-796B47873BA3}" type="presOf" srcId="{045A8933-4DA3-4ECD-9BC6-540DC52A931A}" destId="{A613765C-CE56-4E05-A529-281696A76C9A}" srcOrd="0" destOrd="0" presId="urn:microsoft.com/office/officeart/2005/8/layout/chevron2"/>
    <dgm:cxn modelId="{29330CDE-62AA-4048-A523-AA0C3614E069}" srcId="{045A8933-4DA3-4ECD-9BC6-540DC52A931A}" destId="{EEE68F9A-02BE-4865-80D1-5B75C69E04CD}" srcOrd="1" destOrd="0" parTransId="{82C03E62-012C-40C5-A84C-5E7C6634077B}" sibTransId="{8F36B968-0C68-498D-AFC9-2BF75E02C3B5}"/>
    <dgm:cxn modelId="{FB59AB60-5FE0-4741-ADBA-7E8F4DCB2DC8}" type="presOf" srcId="{AE1064CB-2809-490F-A70C-66EAA5736C4D}" destId="{945AB098-1AA7-46C5-8A58-3AF513286FDF}" srcOrd="0" destOrd="0" presId="urn:microsoft.com/office/officeart/2005/8/layout/chevron2"/>
    <dgm:cxn modelId="{B1B86CA0-6ABA-4F9A-97D1-335ECF0D637D}" srcId="{B5791C60-1A01-4D2B-9D40-7F469B439452}" destId="{AC1C5519-3442-4397-9408-375CA1E0AF33}" srcOrd="0" destOrd="0" parTransId="{55B44829-60A5-4E91-BBCF-E3FA00602F91}" sibTransId="{5EF5DD24-851B-40FA-802D-8EB7ACC1CB51}"/>
    <dgm:cxn modelId="{408014D0-D2EE-4C8F-93C1-4F6FD0D236B0}" type="presOf" srcId="{AC1C5519-3442-4397-9408-375CA1E0AF33}" destId="{CAFD277F-8E3C-4A95-9C8F-725867160231}" srcOrd="0" destOrd="0" presId="urn:microsoft.com/office/officeart/2005/8/layout/chevron2"/>
    <dgm:cxn modelId="{D98FBF7D-4D78-44CE-BC0F-056851C8680C}" type="presParOf" srcId="{A613765C-CE56-4E05-A529-281696A76C9A}" destId="{32DA121F-BFBC-4AFC-9D41-B86C5D4E7FB3}" srcOrd="0" destOrd="0" presId="urn:microsoft.com/office/officeart/2005/8/layout/chevron2"/>
    <dgm:cxn modelId="{66FBAE6F-E280-4C06-B772-4AD58D59DD70}" type="presParOf" srcId="{32DA121F-BFBC-4AFC-9D41-B86C5D4E7FB3}" destId="{D3730BDA-A740-4B5A-A90F-69039F4AF349}" srcOrd="0" destOrd="0" presId="urn:microsoft.com/office/officeart/2005/8/layout/chevron2"/>
    <dgm:cxn modelId="{9A0BAA79-1C46-4141-B186-FA5922469BDB}" type="presParOf" srcId="{32DA121F-BFBC-4AFC-9D41-B86C5D4E7FB3}" destId="{CAFD277F-8E3C-4A95-9C8F-725867160231}" srcOrd="1" destOrd="0" presId="urn:microsoft.com/office/officeart/2005/8/layout/chevron2"/>
    <dgm:cxn modelId="{EF87635E-E26E-4F84-97B8-DCF4B847AE81}" type="presParOf" srcId="{A613765C-CE56-4E05-A529-281696A76C9A}" destId="{E4158B69-6C6F-40BC-B1E0-A57982224D85}" srcOrd="1" destOrd="0" presId="urn:microsoft.com/office/officeart/2005/8/layout/chevron2"/>
    <dgm:cxn modelId="{EC13243B-57AA-4C60-B1F8-0EC628C53705}" type="presParOf" srcId="{A613765C-CE56-4E05-A529-281696A76C9A}" destId="{D6CC4FDC-40B4-4A65-9059-B8500923F750}" srcOrd="2" destOrd="0" presId="urn:microsoft.com/office/officeart/2005/8/layout/chevron2"/>
    <dgm:cxn modelId="{DB24B8C8-1EDA-460C-8480-AEED7B15D134}" type="presParOf" srcId="{D6CC4FDC-40B4-4A65-9059-B8500923F750}" destId="{DF78EEDC-A5BE-4F5B-AE4E-A834128D1818}" srcOrd="0" destOrd="0" presId="urn:microsoft.com/office/officeart/2005/8/layout/chevron2"/>
    <dgm:cxn modelId="{F574F086-5485-45AC-8FA8-91EE505F9A6E}" type="presParOf" srcId="{D6CC4FDC-40B4-4A65-9059-B8500923F750}" destId="{945AB098-1AA7-46C5-8A58-3AF513286FDF}" srcOrd="1" destOrd="0" presId="urn:microsoft.com/office/officeart/2005/8/layout/chevron2"/>
    <dgm:cxn modelId="{285A0ABB-DBA0-4B6E-9C05-DCB31BAF7AA2}" type="presParOf" srcId="{A613765C-CE56-4E05-A529-281696A76C9A}" destId="{E6D4ACDD-168A-4F31-A9AB-49BC1C3C5331}" srcOrd="3" destOrd="0" presId="urn:microsoft.com/office/officeart/2005/8/layout/chevron2"/>
    <dgm:cxn modelId="{81E00CDB-17D6-41C1-A6DB-39AE1AB593C0}" type="presParOf" srcId="{A613765C-CE56-4E05-A529-281696A76C9A}" destId="{B2591879-06FF-4E89-9F53-90B4FCEF60C8}" srcOrd="4" destOrd="0" presId="urn:microsoft.com/office/officeart/2005/8/layout/chevron2"/>
    <dgm:cxn modelId="{128A5458-D722-4411-B1A2-117051CC50FE}" type="presParOf" srcId="{B2591879-06FF-4E89-9F53-90B4FCEF60C8}" destId="{B91D4627-CCD3-472A-B46A-2378984C642F}" srcOrd="0" destOrd="0" presId="urn:microsoft.com/office/officeart/2005/8/layout/chevron2"/>
    <dgm:cxn modelId="{6B802134-6150-4704-9105-0653FAB0DD78}" type="presParOf" srcId="{B2591879-06FF-4E89-9F53-90B4FCEF60C8}" destId="{67E59339-6702-40A3-9583-7769A395AA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A987B3-666D-4C0E-A602-9B8DC0B98D83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847158E-0889-4B67-821A-3C2C8EB3A110}">
      <dgm:prSet phldrT="[Text]"/>
      <dgm:spPr/>
      <dgm:t>
        <a:bodyPr/>
        <a:lstStyle/>
        <a:p>
          <a:r>
            <a:rPr lang="en-US" dirty="0" smtClean="0"/>
            <a:t>	</a:t>
          </a:r>
          <a:endParaRPr lang="en-US" dirty="0"/>
        </a:p>
      </dgm:t>
    </dgm:pt>
    <dgm:pt modelId="{18E86E14-E732-4C4C-A82A-0221EE73996E}" type="parTrans" cxnId="{E4381BC1-D941-4D98-9634-8559F0C09C41}">
      <dgm:prSet/>
      <dgm:spPr/>
      <dgm:t>
        <a:bodyPr/>
        <a:lstStyle/>
        <a:p>
          <a:endParaRPr lang="en-US"/>
        </a:p>
      </dgm:t>
    </dgm:pt>
    <dgm:pt modelId="{3DB05A30-594A-4638-B18D-EC0A50F22114}" type="sibTrans" cxnId="{E4381BC1-D941-4D98-9634-8559F0C09C41}">
      <dgm:prSet/>
      <dgm:spPr/>
      <dgm:t>
        <a:bodyPr/>
        <a:lstStyle/>
        <a:p>
          <a:endParaRPr lang="en-US"/>
        </a:p>
      </dgm:t>
    </dgm:pt>
    <dgm:pt modelId="{5B417DDE-8BFB-40C6-B526-D477D7188A4B}">
      <dgm:prSet phldrT="[Text]" custT="1"/>
      <dgm:spPr/>
      <dgm:t>
        <a:bodyPr/>
        <a:lstStyle/>
        <a:p>
          <a:r>
            <a:rPr lang="en-US" sz="1800" dirty="0" smtClean="0"/>
            <a:t>Bundled Payments</a:t>
          </a:r>
          <a:endParaRPr lang="en-US" sz="1800" dirty="0"/>
        </a:p>
      </dgm:t>
    </dgm:pt>
    <dgm:pt modelId="{A7F71F0F-BE70-4C70-8CBB-FAB7B0011EAD}" type="parTrans" cxnId="{5B7E17F1-AF50-480D-9033-7466D2D18500}">
      <dgm:prSet/>
      <dgm:spPr/>
      <dgm:t>
        <a:bodyPr/>
        <a:lstStyle/>
        <a:p>
          <a:endParaRPr lang="en-US"/>
        </a:p>
      </dgm:t>
    </dgm:pt>
    <dgm:pt modelId="{1ED7C35F-19C1-42E1-9381-9685237CD9B4}" type="sibTrans" cxnId="{5B7E17F1-AF50-480D-9033-7466D2D18500}">
      <dgm:prSet/>
      <dgm:spPr/>
      <dgm:t>
        <a:bodyPr/>
        <a:lstStyle/>
        <a:p>
          <a:endParaRPr lang="en-US"/>
        </a:p>
      </dgm:t>
    </dgm:pt>
    <dgm:pt modelId="{D6A691D6-8E58-4BEE-8BE7-F2B27249706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57B9F85-8F1D-44B5-B389-39E6AF34A4A9}" type="parTrans" cxnId="{0CC5C5D0-3D3E-4D51-8FA8-D1E670C063E9}">
      <dgm:prSet/>
      <dgm:spPr/>
      <dgm:t>
        <a:bodyPr/>
        <a:lstStyle/>
        <a:p>
          <a:endParaRPr lang="en-US"/>
        </a:p>
      </dgm:t>
    </dgm:pt>
    <dgm:pt modelId="{2C7D49EE-E750-40D2-AD9E-B696CF57A438}" type="sibTrans" cxnId="{0CC5C5D0-3D3E-4D51-8FA8-D1E670C063E9}">
      <dgm:prSet/>
      <dgm:spPr/>
      <dgm:t>
        <a:bodyPr/>
        <a:lstStyle/>
        <a:p>
          <a:endParaRPr lang="en-US"/>
        </a:p>
      </dgm:t>
    </dgm:pt>
    <dgm:pt modelId="{FA253FC6-682D-42D8-82A9-68063B124602}">
      <dgm:prSet phldrT="[Text]" custT="1"/>
      <dgm:spPr/>
      <dgm:t>
        <a:bodyPr/>
        <a:lstStyle/>
        <a:p>
          <a:r>
            <a:rPr lang="en-US" sz="1800" dirty="0" smtClean="0"/>
            <a:t>Partial Capitation</a:t>
          </a:r>
          <a:endParaRPr lang="en-US" sz="1800" dirty="0"/>
        </a:p>
      </dgm:t>
    </dgm:pt>
    <dgm:pt modelId="{C917EA46-CEE5-44DD-A6AE-40D14C339ABA}" type="parTrans" cxnId="{746B2551-6E1B-4984-AED1-80B7916D653F}">
      <dgm:prSet/>
      <dgm:spPr/>
      <dgm:t>
        <a:bodyPr/>
        <a:lstStyle/>
        <a:p>
          <a:endParaRPr lang="en-US"/>
        </a:p>
      </dgm:t>
    </dgm:pt>
    <dgm:pt modelId="{486E857B-C79A-460F-8ADA-9C17987F1A1E}" type="sibTrans" cxnId="{746B2551-6E1B-4984-AED1-80B7916D653F}">
      <dgm:prSet/>
      <dgm:spPr/>
      <dgm:t>
        <a:bodyPr/>
        <a:lstStyle/>
        <a:p>
          <a:endParaRPr lang="en-US"/>
        </a:p>
      </dgm:t>
    </dgm:pt>
    <dgm:pt modelId="{3FF14BF2-0C4C-4C90-B4CC-BE514882C0E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54F62C9-29EE-4B30-B3C6-F5B00B3C48AB}" type="parTrans" cxnId="{2B3148DD-7059-4241-A581-8A1BCCB9FAC3}">
      <dgm:prSet/>
      <dgm:spPr/>
      <dgm:t>
        <a:bodyPr/>
        <a:lstStyle/>
        <a:p>
          <a:endParaRPr lang="en-US"/>
        </a:p>
      </dgm:t>
    </dgm:pt>
    <dgm:pt modelId="{64817634-A22E-48EA-9523-0910CE7A131D}" type="sibTrans" cxnId="{2B3148DD-7059-4241-A581-8A1BCCB9FAC3}">
      <dgm:prSet/>
      <dgm:spPr/>
      <dgm:t>
        <a:bodyPr/>
        <a:lstStyle/>
        <a:p>
          <a:endParaRPr lang="en-US"/>
        </a:p>
      </dgm:t>
    </dgm:pt>
    <dgm:pt modelId="{C4208DBC-44CC-4E00-AD3B-CF5DBAF7710A}">
      <dgm:prSet phldrT="[Text]" custT="1"/>
      <dgm:spPr/>
      <dgm:t>
        <a:bodyPr/>
        <a:lstStyle/>
        <a:p>
          <a:r>
            <a:rPr lang="en-US" sz="1800" dirty="0" smtClean="0"/>
            <a:t>Global Capitation</a:t>
          </a:r>
          <a:endParaRPr lang="en-US" sz="1800" dirty="0"/>
        </a:p>
      </dgm:t>
    </dgm:pt>
    <dgm:pt modelId="{0CBA8116-BD60-4975-9625-996EEB966817}" type="parTrans" cxnId="{4B282D36-8E82-4E21-B831-B5DB56F89E31}">
      <dgm:prSet/>
      <dgm:spPr/>
      <dgm:t>
        <a:bodyPr/>
        <a:lstStyle/>
        <a:p>
          <a:endParaRPr lang="en-US"/>
        </a:p>
      </dgm:t>
    </dgm:pt>
    <dgm:pt modelId="{49F919EB-7BA8-4758-8394-362CFAAFAF80}" type="sibTrans" cxnId="{4B282D36-8E82-4E21-B831-B5DB56F89E31}">
      <dgm:prSet/>
      <dgm:spPr/>
      <dgm:t>
        <a:bodyPr/>
        <a:lstStyle/>
        <a:p>
          <a:endParaRPr lang="en-US"/>
        </a:p>
      </dgm:t>
    </dgm:pt>
    <dgm:pt modelId="{AB10320D-88BB-4789-A079-14249450786D}" type="pres">
      <dgm:prSet presAssocID="{D2A987B3-666D-4C0E-A602-9B8DC0B98D8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D60FFC-8C40-4F98-A7FC-DFBDB442FD14}" type="pres">
      <dgm:prSet presAssocID="{0847158E-0889-4B67-821A-3C2C8EB3A110}" presName="composite" presStyleCnt="0"/>
      <dgm:spPr/>
    </dgm:pt>
    <dgm:pt modelId="{7CEA3ABD-9BE9-48F9-9C9C-39BB79D22E4E}" type="pres">
      <dgm:prSet presAssocID="{0847158E-0889-4B67-821A-3C2C8EB3A1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ABAD5-DDAB-4224-8583-4BEC18C146B5}" type="pres">
      <dgm:prSet presAssocID="{0847158E-0889-4B67-821A-3C2C8EB3A110}" presName="descendantText" presStyleLbl="alignAcc1" presStyleIdx="0" presStyleCnt="3" custLinFactX="843" custLinFactNeighborX="100000" custLinFactNeighborY="13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7D558-D9AB-4A95-BE88-8268FFF0C5FA}" type="pres">
      <dgm:prSet presAssocID="{3DB05A30-594A-4638-B18D-EC0A50F22114}" presName="sp" presStyleCnt="0"/>
      <dgm:spPr/>
    </dgm:pt>
    <dgm:pt modelId="{82F3EDA9-893C-4D15-9856-AA643067F6C6}" type="pres">
      <dgm:prSet presAssocID="{D6A691D6-8E58-4BEE-8BE7-F2B272497064}" presName="composite" presStyleCnt="0"/>
      <dgm:spPr/>
    </dgm:pt>
    <dgm:pt modelId="{43FCEA3C-46E8-4209-893D-3F697249E7A5}" type="pres">
      <dgm:prSet presAssocID="{D6A691D6-8E58-4BEE-8BE7-F2B27249706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BC048-34D4-412C-AEB6-2F7B7FDABF6A}" type="pres">
      <dgm:prSet presAssocID="{D6A691D6-8E58-4BEE-8BE7-F2B272497064}" presName="descendantText" presStyleLbl="alignAcc1" presStyleIdx="1" presStyleCnt="3" custLinFactNeighborX="17" custLinFactNeighborY="185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88BF0-936D-456F-BE2B-4B5B096198AF}" type="pres">
      <dgm:prSet presAssocID="{2C7D49EE-E750-40D2-AD9E-B696CF57A438}" presName="sp" presStyleCnt="0"/>
      <dgm:spPr/>
    </dgm:pt>
    <dgm:pt modelId="{B61C2FD9-C200-4956-A12E-6A0D5AC8033D}" type="pres">
      <dgm:prSet presAssocID="{3FF14BF2-0C4C-4C90-B4CC-BE514882C0EC}" presName="composite" presStyleCnt="0"/>
      <dgm:spPr/>
    </dgm:pt>
    <dgm:pt modelId="{D09E5A61-69A8-4F8B-B1A4-1871143A92BD}" type="pres">
      <dgm:prSet presAssocID="{3FF14BF2-0C4C-4C90-B4CC-BE514882C0E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B3C97-0F88-4403-AF3C-D275DF710F1D}" type="pres">
      <dgm:prSet presAssocID="{3FF14BF2-0C4C-4C90-B4CC-BE514882C0EC}" presName="descendantText" presStyleLbl="alignAcc1" presStyleIdx="2" presStyleCnt="3" custLinFactNeighborX="17" custLinFactNeighborY="236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8E32D5-198A-4E2D-BD65-A600BA212A5C}" type="presOf" srcId="{3FF14BF2-0C4C-4C90-B4CC-BE514882C0EC}" destId="{D09E5A61-69A8-4F8B-B1A4-1871143A92BD}" srcOrd="0" destOrd="0" presId="urn:microsoft.com/office/officeart/2005/8/layout/chevron2"/>
    <dgm:cxn modelId="{E4381BC1-D941-4D98-9634-8559F0C09C41}" srcId="{D2A987B3-666D-4C0E-A602-9B8DC0B98D83}" destId="{0847158E-0889-4B67-821A-3C2C8EB3A110}" srcOrd="0" destOrd="0" parTransId="{18E86E14-E732-4C4C-A82A-0221EE73996E}" sibTransId="{3DB05A30-594A-4638-B18D-EC0A50F22114}"/>
    <dgm:cxn modelId="{5B7E17F1-AF50-480D-9033-7466D2D18500}" srcId="{0847158E-0889-4B67-821A-3C2C8EB3A110}" destId="{5B417DDE-8BFB-40C6-B526-D477D7188A4B}" srcOrd="0" destOrd="0" parTransId="{A7F71F0F-BE70-4C70-8CBB-FAB7B0011EAD}" sibTransId="{1ED7C35F-19C1-42E1-9381-9685237CD9B4}"/>
    <dgm:cxn modelId="{2B3148DD-7059-4241-A581-8A1BCCB9FAC3}" srcId="{D2A987B3-666D-4C0E-A602-9B8DC0B98D83}" destId="{3FF14BF2-0C4C-4C90-B4CC-BE514882C0EC}" srcOrd="2" destOrd="0" parTransId="{954F62C9-29EE-4B30-B3C6-F5B00B3C48AB}" sibTransId="{64817634-A22E-48EA-9523-0910CE7A131D}"/>
    <dgm:cxn modelId="{9D1F9C28-F259-4D84-8969-B8412C268A90}" type="presOf" srcId="{5B417DDE-8BFB-40C6-B526-D477D7188A4B}" destId="{AC1ABAD5-DDAB-4224-8583-4BEC18C146B5}" srcOrd="0" destOrd="0" presId="urn:microsoft.com/office/officeart/2005/8/layout/chevron2"/>
    <dgm:cxn modelId="{746B2551-6E1B-4984-AED1-80B7916D653F}" srcId="{D6A691D6-8E58-4BEE-8BE7-F2B272497064}" destId="{FA253FC6-682D-42D8-82A9-68063B124602}" srcOrd="0" destOrd="0" parTransId="{C917EA46-CEE5-44DD-A6AE-40D14C339ABA}" sibTransId="{486E857B-C79A-460F-8ADA-9C17987F1A1E}"/>
    <dgm:cxn modelId="{B8A7E1F9-91A8-4511-A4A4-736D7C70EE22}" type="presOf" srcId="{D6A691D6-8E58-4BEE-8BE7-F2B272497064}" destId="{43FCEA3C-46E8-4209-893D-3F697249E7A5}" srcOrd="0" destOrd="0" presId="urn:microsoft.com/office/officeart/2005/8/layout/chevron2"/>
    <dgm:cxn modelId="{9D4C666F-B3DE-44DF-BE89-7BEBE235D5D6}" type="presOf" srcId="{C4208DBC-44CC-4E00-AD3B-CF5DBAF7710A}" destId="{691B3C97-0F88-4403-AF3C-D275DF710F1D}" srcOrd="0" destOrd="0" presId="urn:microsoft.com/office/officeart/2005/8/layout/chevron2"/>
    <dgm:cxn modelId="{0CC5C5D0-3D3E-4D51-8FA8-D1E670C063E9}" srcId="{D2A987B3-666D-4C0E-A602-9B8DC0B98D83}" destId="{D6A691D6-8E58-4BEE-8BE7-F2B272497064}" srcOrd="1" destOrd="0" parTransId="{657B9F85-8F1D-44B5-B389-39E6AF34A4A9}" sibTransId="{2C7D49EE-E750-40D2-AD9E-B696CF57A438}"/>
    <dgm:cxn modelId="{6B58EA3C-2518-424D-820A-918D14BE0C15}" type="presOf" srcId="{0847158E-0889-4B67-821A-3C2C8EB3A110}" destId="{7CEA3ABD-9BE9-48F9-9C9C-39BB79D22E4E}" srcOrd="0" destOrd="0" presId="urn:microsoft.com/office/officeart/2005/8/layout/chevron2"/>
    <dgm:cxn modelId="{4B282D36-8E82-4E21-B831-B5DB56F89E31}" srcId="{3FF14BF2-0C4C-4C90-B4CC-BE514882C0EC}" destId="{C4208DBC-44CC-4E00-AD3B-CF5DBAF7710A}" srcOrd="0" destOrd="0" parTransId="{0CBA8116-BD60-4975-9625-996EEB966817}" sibTransId="{49F919EB-7BA8-4758-8394-362CFAAFAF80}"/>
    <dgm:cxn modelId="{8FBF15CC-E8B5-46ED-965F-46712A30AF4F}" type="presOf" srcId="{D2A987B3-666D-4C0E-A602-9B8DC0B98D83}" destId="{AB10320D-88BB-4789-A079-14249450786D}" srcOrd="0" destOrd="0" presId="urn:microsoft.com/office/officeart/2005/8/layout/chevron2"/>
    <dgm:cxn modelId="{C0508F7C-B699-4C81-99BC-CC09BB07F727}" type="presOf" srcId="{FA253FC6-682D-42D8-82A9-68063B124602}" destId="{9E4BC048-34D4-412C-AEB6-2F7B7FDABF6A}" srcOrd="0" destOrd="0" presId="urn:microsoft.com/office/officeart/2005/8/layout/chevron2"/>
    <dgm:cxn modelId="{FD14CDFD-B927-47E8-A530-03BF1AB9915A}" type="presParOf" srcId="{AB10320D-88BB-4789-A079-14249450786D}" destId="{2AD60FFC-8C40-4F98-A7FC-DFBDB442FD14}" srcOrd="0" destOrd="0" presId="urn:microsoft.com/office/officeart/2005/8/layout/chevron2"/>
    <dgm:cxn modelId="{B3DC7157-88E8-49D9-92CA-24E51FF3CEDB}" type="presParOf" srcId="{2AD60FFC-8C40-4F98-A7FC-DFBDB442FD14}" destId="{7CEA3ABD-9BE9-48F9-9C9C-39BB79D22E4E}" srcOrd="0" destOrd="0" presId="urn:microsoft.com/office/officeart/2005/8/layout/chevron2"/>
    <dgm:cxn modelId="{C1D0A700-307C-485E-909C-39494CA2AA0A}" type="presParOf" srcId="{2AD60FFC-8C40-4F98-A7FC-DFBDB442FD14}" destId="{AC1ABAD5-DDAB-4224-8583-4BEC18C146B5}" srcOrd="1" destOrd="0" presId="urn:microsoft.com/office/officeart/2005/8/layout/chevron2"/>
    <dgm:cxn modelId="{CD364BB8-E4C6-48DD-91C3-B20337F34A95}" type="presParOf" srcId="{AB10320D-88BB-4789-A079-14249450786D}" destId="{7C07D558-D9AB-4A95-BE88-8268FFF0C5FA}" srcOrd="1" destOrd="0" presId="urn:microsoft.com/office/officeart/2005/8/layout/chevron2"/>
    <dgm:cxn modelId="{A926FE14-8CD6-4641-A9D8-DBE00ABA91C2}" type="presParOf" srcId="{AB10320D-88BB-4789-A079-14249450786D}" destId="{82F3EDA9-893C-4D15-9856-AA643067F6C6}" srcOrd="2" destOrd="0" presId="urn:microsoft.com/office/officeart/2005/8/layout/chevron2"/>
    <dgm:cxn modelId="{B61CD2A2-9E93-422F-B84C-1B3FF729EBDA}" type="presParOf" srcId="{82F3EDA9-893C-4D15-9856-AA643067F6C6}" destId="{43FCEA3C-46E8-4209-893D-3F697249E7A5}" srcOrd="0" destOrd="0" presId="urn:microsoft.com/office/officeart/2005/8/layout/chevron2"/>
    <dgm:cxn modelId="{53BE6D44-D2CE-4548-83AC-CDCF747657B0}" type="presParOf" srcId="{82F3EDA9-893C-4D15-9856-AA643067F6C6}" destId="{9E4BC048-34D4-412C-AEB6-2F7B7FDABF6A}" srcOrd="1" destOrd="0" presId="urn:microsoft.com/office/officeart/2005/8/layout/chevron2"/>
    <dgm:cxn modelId="{4CC4B123-DD8E-4BB9-ABD4-7771C48010E1}" type="presParOf" srcId="{AB10320D-88BB-4789-A079-14249450786D}" destId="{D1788BF0-936D-456F-BE2B-4B5B096198AF}" srcOrd="3" destOrd="0" presId="urn:microsoft.com/office/officeart/2005/8/layout/chevron2"/>
    <dgm:cxn modelId="{E696C838-5B79-4AF8-961A-926BD7677065}" type="presParOf" srcId="{AB10320D-88BB-4789-A079-14249450786D}" destId="{B61C2FD9-C200-4956-A12E-6A0D5AC8033D}" srcOrd="4" destOrd="0" presId="urn:microsoft.com/office/officeart/2005/8/layout/chevron2"/>
    <dgm:cxn modelId="{49C9EA0F-8D95-4E6E-BC1A-86CC34AEAC2C}" type="presParOf" srcId="{B61C2FD9-C200-4956-A12E-6A0D5AC8033D}" destId="{D09E5A61-69A8-4F8B-B1A4-1871143A92BD}" srcOrd="0" destOrd="0" presId="urn:microsoft.com/office/officeart/2005/8/layout/chevron2"/>
    <dgm:cxn modelId="{10694341-2054-47F7-AEA7-0062C3BBA51D}" type="presParOf" srcId="{B61C2FD9-C200-4956-A12E-6A0D5AC8033D}" destId="{691B3C97-0F88-4403-AF3C-D275DF710F1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39563-0322-4E16-A923-F7C3F857D185}" type="datetimeFigureOut">
              <a:rPr lang="en-US" smtClean="0"/>
              <a:t>4/1/2014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EB14E-0960-4925-9B9E-1E7C1D2A6C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90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01466-CAE9-40BB-B91B-D5F0A269C207}" type="datetimeFigureOut">
              <a:rPr lang="en-US" smtClean="0"/>
              <a:t>4/1/2014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6"/>
            <a:ext cx="5486400" cy="4191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4C916-9C17-4D99-995B-D9038765C5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1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11EA6446-6DC7-4B93-A804-B97249B80D27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6138" cy="3494088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24086"/>
            <a:ext cx="5486400" cy="4191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4DCF5-D475-4A35-B68F-5C84BD8219F6}" type="slidenum">
              <a:rPr lang="en-US"/>
              <a:pPr/>
              <a:t>21</a:t>
            </a:fld>
            <a:endParaRPr lang="en-US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0" y="471488"/>
            <a:ext cx="3011488" cy="2259012"/>
          </a:xfrm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387" y="2794479"/>
            <a:ext cx="6249228" cy="636351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69C8C-E48B-496D-AA4B-3242DBF841CD}" type="slidenum">
              <a:rPr lang="en-US"/>
              <a:pPr/>
              <a:t>34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0" y="471488"/>
            <a:ext cx="3009900" cy="2257425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794159"/>
            <a:ext cx="6248400" cy="636447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55394-FD60-47A5-9A81-C68F4CEE832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45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fld id="{DA67FBF0-D21F-4808-BA4E-62DE94419F38}" type="slidenum">
              <a:rPr lang="en-US" sz="1200"/>
              <a:pPr/>
              <a:t>5</a:t>
            </a:fld>
            <a:endParaRPr lang="en-US" sz="1200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3863" y="88900"/>
            <a:ext cx="5989637" cy="4494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4635914"/>
            <a:ext cx="6553200" cy="42963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53" tIns="45575" rIns="91153" bIns="45575" numCol="1" anchor="t" anchorCtr="0" compatLnSpc="1">
            <a:prstTxWarp prst="textNoShape">
              <a:avLst/>
            </a:prstTxWarp>
          </a:bodyPr>
          <a:lstStyle/>
          <a:p>
            <a:pPr marL="279400" lvl="1" indent="-166688" eaLnBrk="1" hangingPunct="1">
              <a:spcBef>
                <a:spcPct val="0"/>
              </a:spcBef>
            </a:pPr>
            <a:endParaRPr lang="en-US" sz="9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4C916-9C17-4D99-995B-D9038765C51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42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59127D-1DDB-42E7-8A50-8D1BDFD387DB}" type="slidenum">
              <a:rPr lang="en-US"/>
              <a:pPr/>
              <a:t>12</a:t>
            </a:fld>
            <a:endParaRPr lang="en-US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5100" y="473075"/>
            <a:ext cx="3001963" cy="2252663"/>
          </a:xfrm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792546"/>
            <a:ext cx="6248400" cy="636609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92C9E1-C314-46D6-8A06-51977D904CCD}" type="slidenum">
              <a:rPr lang="en-US" smtClean="0"/>
              <a:pPr>
                <a:defRPr/>
              </a:pPr>
              <a:t>14</a:t>
            </a:fld>
            <a:endParaRPr lang="en-US" dirty="0" smtClean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66E3E-F1C9-4EC6-9629-8606A789D0F5}" type="slidenum">
              <a:rPr lang="en-US"/>
              <a:pPr/>
              <a:t>15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0" y="471488"/>
            <a:ext cx="3009900" cy="2257425"/>
          </a:xfrm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940" y="2794479"/>
            <a:ext cx="6246122" cy="63651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C7686B-992A-4FE3-B7F8-E4652EEDC3F6}" type="slidenum">
              <a:rPr lang="en-US"/>
              <a:pPr/>
              <a:t>16</a:t>
            </a:fld>
            <a:endParaRPr lang="en-US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65DC6A-7899-4AE3-9917-27AFFC24A12C}" type="slidenum">
              <a:rPr lang="en-US"/>
              <a:pPr/>
              <a:t>17</a:t>
            </a:fld>
            <a:endParaRPr lang="en-US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424721"/>
            <a:ext cx="5485158" cy="419092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B77F1-D01A-4A67-A148-95EC6ABDDC1B}" type="datetimeFigureOut">
              <a:rPr lang="en-US">
                <a:solidFill>
                  <a:prstClr val="black"/>
                </a:solidFill>
              </a:rPr>
              <a:pPr/>
              <a:t>4/1/2014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079C2E-4BF1-4E91-B73C-67870D1EF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4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B77F1-D01A-4A67-A148-95EC6ABDDC1B}" type="datetimeFigureOut">
              <a:rPr lang="en-US">
                <a:solidFill>
                  <a:prstClr val="black"/>
                </a:solidFill>
              </a:rPr>
              <a:pPr/>
              <a:t>4/1/2014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079C2E-4BF1-4E91-B73C-67870D1EF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5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B77F1-D01A-4A67-A148-95EC6ABDDC1B}" type="datetimeFigureOut">
              <a:rPr lang="en-US">
                <a:solidFill>
                  <a:prstClr val="black"/>
                </a:solidFill>
              </a:rPr>
              <a:pPr/>
              <a:t>4/1/2014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079C2E-4BF1-4E91-B73C-67870D1EF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6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C3522C-381F-4BB3-A474-C386C8E8B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09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257300"/>
            <a:ext cx="7772400" cy="4800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270375" y="6438900"/>
            <a:ext cx="466725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B66D0FF-F007-4340-9680-5D61F98CB6E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23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0EB9-7071-473A-B179-13AFE61671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Lisa Letourneau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42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66DC-6A2F-4813-85B2-C0DD3AA79B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Lisa Letourneau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248400"/>
            <a:ext cx="2133600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A5884236-04D9-462F-8659-3E87FCE6003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16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74F1-85E2-4BFF-89CB-0B28B04FF2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Lisa Letourneau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78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72B7-D409-43AD-98EF-31B583EDF9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Lisa Letourneau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524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821B-94BE-41EC-A4EB-94570BA772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Lisa Letourneau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3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8834-4E6B-48C2-8C9C-41119CCB0D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Lisa Letourneau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8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B77F1-D01A-4A67-A148-95EC6ABDDC1B}" type="datetimeFigureOut">
              <a:rPr lang="en-US">
                <a:solidFill>
                  <a:prstClr val="black"/>
                </a:solidFill>
              </a:rPr>
              <a:pPr/>
              <a:t>4/1/2014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079C2E-4BF1-4E91-B73C-67870D1EF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85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18E6-BD79-4233-8C1D-5B1FF0B700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Lisa Letourneau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096000"/>
            <a:ext cx="21336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A5884236-04D9-462F-8659-3E87FCE6003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87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4F52-B1CE-46B6-99A5-BC8E1303C9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Lisa Letourneau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368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5346-4719-4F59-8085-580270C5A5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Lisa Letourneau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37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F2CB-113D-4B83-826B-92B5BB2E76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Lisa Letourneau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05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5E8D-7974-496D-ACD0-192C7DDDDB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Lisa Letourneau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08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17" y="1295400"/>
            <a:ext cx="8129933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62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0EB9-7071-473A-B179-13AFE61671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Lisa Letourneau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598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66DC-6A2F-4813-85B2-C0DD3AA79B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Lisa Letourneau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248400"/>
            <a:ext cx="2133600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A5884236-04D9-462F-8659-3E87FCE6003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77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74F1-85E2-4BFF-89CB-0B28B04FF2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Lisa Letourneau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29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72B7-D409-43AD-98EF-31B583EDF9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Lisa Letourneau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9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B77F1-D01A-4A67-A148-95EC6ABDDC1B}" type="datetimeFigureOut">
              <a:rPr lang="en-US">
                <a:solidFill>
                  <a:prstClr val="black"/>
                </a:solidFill>
              </a:rPr>
              <a:pPr/>
              <a:t>4/1/2014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079C2E-4BF1-4E91-B73C-67870D1EF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962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821B-94BE-41EC-A4EB-94570BA772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Lisa Letourneau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802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8834-4E6B-48C2-8C9C-41119CCB0D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Lisa Letourneau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66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18E6-BD79-4233-8C1D-5B1FF0B700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Lisa Letourneau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096000"/>
            <a:ext cx="21336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A5884236-04D9-462F-8659-3E87FCE6003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00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4F52-B1CE-46B6-99A5-BC8E1303C9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Lisa Letourneau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97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5346-4719-4F59-8085-580270C5A5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Lisa Letourneau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0609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F2CB-113D-4B83-826B-92B5BB2E76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Lisa Letourneau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770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5E8D-7974-496D-ACD0-192C7DDDDB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Lisa Letourneau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961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60569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079C2E-4BF1-4E91-B73C-67870D1EF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7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B77F1-D01A-4A67-A148-95EC6ABDDC1B}" type="datetimeFigureOut">
              <a:rPr lang="en-US">
                <a:solidFill>
                  <a:prstClr val="black"/>
                </a:solidFill>
              </a:rPr>
              <a:pPr/>
              <a:t>4/1/2014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079C2E-4BF1-4E91-B73C-67870D1EF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9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B77F1-D01A-4A67-A148-95EC6ABDDC1B}" type="datetimeFigureOut">
              <a:rPr lang="en-US">
                <a:solidFill>
                  <a:prstClr val="black"/>
                </a:solidFill>
              </a:rPr>
              <a:pPr/>
              <a:t>4/1/2014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079C2E-4BF1-4E91-B73C-67870D1EF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7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B77F1-D01A-4A67-A148-95EC6ABDDC1B}" type="datetimeFigureOut">
              <a:rPr lang="en-US">
                <a:solidFill>
                  <a:prstClr val="black"/>
                </a:solidFill>
              </a:rPr>
              <a:pPr/>
              <a:t>4/1/2014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079C2E-4BF1-4E91-B73C-67870D1EF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2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B77F1-D01A-4A67-A148-95EC6ABDDC1B}" type="datetimeFigureOut">
              <a:rPr lang="en-US">
                <a:solidFill>
                  <a:prstClr val="black"/>
                </a:solidFill>
              </a:rPr>
              <a:pPr/>
              <a:t>4/1/2014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079C2E-4BF1-4E91-B73C-67870D1EF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3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B77F1-D01A-4A67-A148-95EC6ABDDC1B}" type="datetimeFigureOut">
              <a:rPr lang="en-US">
                <a:solidFill>
                  <a:prstClr val="black"/>
                </a:solidFill>
              </a:rPr>
              <a:pPr/>
              <a:t>4/1/2014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079C2E-4BF1-4E91-B73C-67870D1EF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48424-A1CA-4BFA-ABFF-CFD9925CB0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" t="1996" b="1302"/>
          <a:stretch>
            <a:fillRect/>
          </a:stretch>
        </p:blipFill>
        <p:spPr bwMode="auto">
          <a:xfrm>
            <a:off x="503690" y="6348861"/>
            <a:ext cx="1858510" cy="27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3522C-381F-4BB3-A474-C386C8E8B53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15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6" r:id="rId12"/>
    <p:sldLayoutId id="214748370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C header 10B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5518921"/>
            <a:ext cx="9144000" cy="13390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D0D85-0826-4855-BCF9-144B9146C2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Lisa Letourneau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2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C header 10B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5518921"/>
            <a:ext cx="9144000" cy="13390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D0D85-0826-4855-BCF9-144B9146C2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Lisa Letourneau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84236-04D9-462F-8659-3E87FCE600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1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wmf"/><Relationship Id="rId18" Type="http://schemas.openxmlformats.org/officeDocument/2006/relationships/image" Target="../media/image28.wmf"/><Relationship Id="rId3" Type="http://schemas.openxmlformats.org/officeDocument/2006/relationships/image" Target="../media/image13.wmf"/><Relationship Id="rId21" Type="http://schemas.openxmlformats.org/officeDocument/2006/relationships/image" Target="../media/image31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17" Type="http://schemas.openxmlformats.org/officeDocument/2006/relationships/image" Target="../media/image27.wmf"/><Relationship Id="rId25" Type="http://schemas.openxmlformats.org/officeDocument/2006/relationships/image" Target="../media/image35.png"/><Relationship Id="rId2" Type="http://schemas.openxmlformats.org/officeDocument/2006/relationships/image" Target="../media/image12.wmf"/><Relationship Id="rId16" Type="http://schemas.openxmlformats.org/officeDocument/2006/relationships/image" Target="../media/image26.wmf"/><Relationship Id="rId20" Type="http://schemas.openxmlformats.org/officeDocument/2006/relationships/image" Target="../media/image3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24" Type="http://schemas.openxmlformats.org/officeDocument/2006/relationships/image" Target="../media/image34.wmf"/><Relationship Id="rId5" Type="http://schemas.openxmlformats.org/officeDocument/2006/relationships/image" Target="../media/image15.png"/><Relationship Id="rId15" Type="http://schemas.openxmlformats.org/officeDocument/2006/relationships/image" Target="../media/image25.wmf"/><Relationship Id="rId23" Type="http://schemas.openxmlformats.org/officeDocument/2006/relationships/image" Target="../media/image33.jpeg"/><Relationship Id="rId10" Type="http://schemas.openxmlformats.org/officeDocument/2006/relationships/image" Target="../media/image20.wmf"/><Relationship Id="rId19" Type="http://schemas.openxmlformats.org/officeDocument/2006/relationships/image" Target="../media/image29.jpeg"/><Relationship Id="rId4" Type="http://schemas.openxmlformats.org/officeDocument/2006/relationships/image" Target="../media/image14.png"/><Relationship Id="rId9" Type="http://schemas.openxmlformats.org/officeDocument/2006/relationships/image" Target="../media/image19.wmf"/><Relationship Id="rId14" Type="http://schemas.openxmlformats.org/officeDocument/2006/relationships/image" Target="../media/image24.wmf"/><Relationship Id="rId22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PTE BH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understand Pathways to Excellence process for physician practices</a:t>
            </a:r>
          </a:p>
          <a:p>
            <a:r>
              <a:rPr lang="en-US" dirty="0" smtClean="0"/>
              <a:t>Explore how to utilize PTE process for Behavioral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70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6600"/>
                </a:solidFill>
              </a:rPr>
              <a:t>3 Basic Aspects of Quality – </a:t>
            </a:r>
            <a:br>
              <a:rPr lang="en-US" sz="3600" dirty="0" smtClean="0">
                <a:solidFill>
                  <a:srgbClr val="006600"/>
                </a:solidFill>
              </a:rPr>
            </a:br>
            <a:r>
              <a:rPr lang="en-US" sz="3600" dirty="0" smtClean="0">
                <a:solidFill>
                  <a:srgbClr val="006600"/>
                </a:solidFill>
              </a:rPr>
              <a:t>Rooney’s view using CPDP Criteria</a:t>
            </a:r>
            <a:endParaRPr lang="en-US" sz="3600" dirty="0">
              <a:solidFill>
                <a:srgbClr val="0066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390671"/>
              </p:ext>
            </p:extLst>
          </p:nvPr>
        </p:nvGraphicFramePr>
        <p:xfrm>
          <a:off x="0" y="1295400"/>
          <a:ext cx="9144004" cy="5477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733551"/>
                <a:gridCol w="1733551"/>
                <a:gridCol w="1733551"/>
                <a:gridCol w="1733551"/>
              </a:tblGrid>
              <a:tr h="6984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 of 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PCPs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Specialties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Hospitals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ACOs</a:t>
                      </a:r>
                      <a:endParaRPr lang="en-US" dirty="0"/>
                    </a:p>
                  </a:txBody>
                  <a:tcPr/>
                </a:tc>
              </a:tr>
              <a:tr h="661766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000" b="1" dirty="0" smtClean="0">
                          <a:solidFill>
                            <a:srgbClr val="339966"/>
                          </a:solidFill>
                          <a:effectLst/>
                          <a:latin typeface="+mn-lt"/>
                          <a:ea typeface="Times New Roman"/>
                        </a:rPr>
                        <a:t>Good</a:t>
                      </a:r>
                      <a:endParaRPr lang="en-US" sz="2000" b="1" dirty="0">
                        <a:solidFill>
                          <a:srgbClr val="339966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 pitchFamily="34" charset="0"/>
                        <a:buNone/>
                      </a:pPr>
                      <a:r>
                        <a:rPr lang="en-US" sz="2000" b="1" kern="1200" dirty="0" smtClean="0">
                          <a:solidFill>
                            <a:srgbClr val="3399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</a:t>
                      </a:r>
                      <a:endParaRPr lang="en-US" sz="2000" b="1" kern="1200" dirty="0">
                        <a:solidFill>
                          <a:srgbClr val="3399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 pitchFamily="34" charset="0"/>
                        <a:buNone/>
                      </a:pPr>
                      <a:r>
                        <a:rPr lang="en-US" sz="2000" b="1" kern="1200" dirty="0" smtClean="0">
                          <a:solidFill>
                            <a:srgbClr val="3399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</a:t>
                      </a:r>
                      <a:endParaRPr lang="en-US" sz="2000" b="1" kern="1200" dirty="0">
                        <a:solidFill>
                          <a:srgbClr val="3399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 pitchFamily="34" charset="0"/>
                        <a:buNone/>
                      </a:pPr>
                      <a:r>
                        <a:rPr lang="en-US" sz="2000" b="1" kern="1200" dirty="0" smtClean="0">
                          <a:solidFill>
                            <a:srgbClr val="3399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</a:t>
                      </a:r>
                      <a:endParaRPr lang="en-US" sz="2000" b="1" kern="1200" dirty="0">
                        <a:solidFill>
                          <a:srgbClr val="3399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13906">
                <a:tc>
                  <a:txBody>
                    <a:bodyPr/>
                    <a:lstStyle/>
                    <a:p>
                      <a:r>
                        <a:rPr lang="en-US" dirty="0" smtClean="0"/>
                        <a:t>Process</a:t>
                      </a:r>
                    </a:p>
                    <a:p>
                      <a:r>
                        <a:rPr lang="en-US" dirty="0" smtClean="0"/>
                        <a:t>Interpersonal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Coming 50%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Coming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25%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2000" b="1" dirty="0" smtClean="0">
                          <a:solidFill>
                            <a:srgbClr val="339966"/>
                          </a:solidFill>
                        </a:rPr>
                        <a:t>Good</a:t>
                      </a:r>
                      <a:endParaRPr lang="en-US" sz="2000" b="1" dirty="0">
                        <a:solidFill>
                          <a:srgbClr val="3399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2000" b="1" dirty="0" smtClean="0">
                          <a:solidFill>
                            <a:srgbClr val="339966"/>
                          </a:solidFill>
                        </a:rPr>
                        <a:t>Good</a:t>
                      </a:r>
                      <a:endParaRPr lang="en-US" sz="2000" b="1" dirty="0">
                        <a:solidFill>
                          <a:srgbClr val="339966"/>
                        </a:solidFill>
                      </a:endParaRPr>
                    </a:p>
                  </a:txBody>
                  <a:tcPr anchor="ctr"/>
                </a:tc>
              </a:tr>
              <a:tr h="1122577">
                <a:tc>
                  <a:txBody>
                    <a:bodyPr/>
                    <a:lstStyle/>
                    <a:p>
                      <a:r>
                        <a:rPr lang="en-US" dirty="0" smtClean="0"/>
                        <a:t>Process</a:t>
                      </a:r>
                    </a:p>
                    <a:p>
                      <a:r>
                        <a:rPr lang="en-US" dirty="0" smtClean="0"/>
                        <a:t>Technical</a:t>
                      </a:r>
                      <a:endParaRPr lang="en-US" dirty="0"/>
                    </a:p>
                  </a:txBody>
                  <a:tcP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2000" b="1" i="0" u="none" strike="noStrike" kern="1200" baseline="0" dirty="0" smtClean="0">
                          <a:solidFill>
                            <a:srgbClr val="339966"/>
                          </a:solidFill>
                          <a:latin typeface="+mn-lt"/>
                          <a:ea typeface="+mn-ea"/>
                          <a:cs typeface="+mn-cs"/>
                        </a:rPr>
                        <a:t>Good for most processes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Poor except </a:t>
                      </a:r>
                      <a:r>
                        <a:rPr lang="en-US" sz="2000" b="1" dirty="0" smtClean="0">
                          <a:solidFill>
                            <a:srgbClr val="339966"/>
                          </a:solidFill>
                        </a:rPr>
                        <a:t>Cardiology</a:t>
                      </a:r>
                      <a:endParaRPr lang="en-US" sz="2000" b="1" dirty="0">
                        <a:solidFill>
                          <a:srgbClr val="339966"/>
                        </a:solidFill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339966"/>
                          </a:solidFill>
                        </a:rPr>
                        <a:t>Good for most processes</a:t>
                      </a:r>
                      <a:endParaRPr lang="en-US" sz="2000" b="1" dirty="0">
                        <a:solidFill>
                          <a:srgbClr val="339966"/>
                        </a:solidFill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339966"/>
                          </a:solidFill>
                        </a:rPr>
                        <a:t>Good</a:t>
                      </a:r>
                      <a:endParaRPr lang="en-US" sz="2000" b="1" dirty="0">
                        <a:solidFill>
                          <a:srgbClr val="339966"/>
                        </a:solidFill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100">
                <a:tc>
                  <a:txBody>
                    <a:bodyPr/>
                    <a:lstStyle/>
                    <a:p>
                      <a:r>
                        <a:rPr lang="en-US" dirty="0" smtClean="0"/>
                        <a:t>Outcomes:  clinical </a:t>
                      </a:r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2000" b="1" dirty="0" smtClean="0">
                          <a:solidFill>
                            <a:srgbClr val="339966"/>
                          </a:solidFill>
                        </a:rPr>
                        <a:t>Good –</a:t>
                      </a:r>
                      <a:r>
                        <a:rPr lang="en-US" sz="2000" b="1" baseline="0" dirty="0" smtClean="0">
                          <a:solidFill>
                            <a:srgbClr val="339966"/>
                          </a:solidFill>
                        </a:rPr>
                        <a:t> 50%</a:t>
                      </a:r>
                      <a:endParaRPr lang="en-US" sz="2000" b="1" dirty="0">
                        <a:solidFill>
                          <a:srgbClr val="339966"/>
                        </a:solidFill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Poor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Poor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2000" b="1" dirty="0" smtClean="0">
                          <a:solidFill>
                            <a:srgbClr val="FFC000"/>
                          </a:solidFill>
                        </a:rPr>
                        <a:t>Developing</a:t>
                      </a:r>
                      <a:endParaRPr 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136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Outcomes: Functional/Pop </a:t>
                      </a:r>
                      <a:r>
                        <a:rPr lang="en-US" dirty="0" err="1" smtClean="0"/>
                        <a:t>Hlth</a:t>
                      </a:r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Poor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Poor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Poor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2000" b="1" dirty="0" smtClean="0">
                          <a:solidFill>
                            <a:srgbClr val="FFC000"/>
                          </a:solidFill>
                        </a:rPr>
                        <a:t>Developing</a:t>
                      </a:r>
                      <a:endParaRPr 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404">
                <a:tc>
                  <a:txBody>
                    <a:bodyPr/>
                    <a:lstStyle/>
                    <a:p>
                      <a:r>
                        <a:rPr lang="en-US" dirty="0" smtClean="0"/>
                        <a:t>Outcomes:</a:t>
                      </a:r>
                    </a:p>
                    <a:p>
                      <a:r>
                        <a:rPr lang="en-US" dirty="0" smtClean="0"/>
                        <a:t>financial</a:t>
                      </a:r>
                      <a:endParaRPr lang="en-US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Total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Cost of Care/Util.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Prometheus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Onpoint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&amp;/or Aetna 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Total Cost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of Care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2F220-2EAD-457D-823D-C937F75C06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524374"/>
            <a:ext cx="9144000" cy="23336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PTE Evolution -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2005:  Practices measuring HbA1c, BP, LDL</a:t>
            </a:r>
          </a:p>
          <a:p>
            <a:r>
              <a:rPr lang="en-US" dirty="0" smtClean="0"/>
              <a:t>2006:  Practices with measures on 85% of patients with diabetes</a:t>
            </a:r>
          </a:p>
          <a:p>
            <a:r>
              <a:rPr lang="en-US" dirty="0" smtClean="0"/>
              <a:t>2007:  Achievement of certain outcomes of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94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270375" y="6438900"/>
            <a:ext cx="466725" cy="279400"/>
          </a:xfrm>
          <a:prstGeom prst="rect">
            <a:avLst/>
          </a:prstGeom>
        </p:spPr>
        <p:txBody>
          <a:bodyPr/>
          <a:lstStyle/>
          <a:p>
            <a:fld id="{A8257041-8C4B-49D6-A60C-58B48FA3C9BC}" type="slidenum">
              <a:rPr lang="en-US"/>
              <a:pPr/>
              <a:t>12</a:t>
            </a:fld>
            <a:endParaRPr lang="en-US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sz="2800" i="1" dirty="0"/>
              <a:t>Pathways to Excellence</a:t>
            </a:r>
            <a:r>
              <a:rPr lang="en-US" sz="2800" b="1" dirty="0"/>
              <a:t> – </a:t>
            </a:r>
            <a:r>
              <a:rPr lang="en-US" sz="2800" dirty="0"/>
              <a:t>Physicians</a:t>
            </a:r>
            <a:r>
              <a:rPr lang="en-US" sz="4000" dirty="0"/>
              <a:t>  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dirty="0"/>
              <a:t>Steering </a:t>
            </a:r>
            <a:r>
              <a:rPr lang="en-US" sz="4000" dirty="0" smtClean="0"/>
              <a:t>Committee 2014</a:t>
            </a:r>
            <a:endParaRPr lang="en-US" sz="4000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20800"/>
            <a:ext cx="4495800" cy="5308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u="sng" dirty="0">
                <a:solidFill>
                  <a:srgbClr val="3333CC"/>
                </a:solidFill>
              </a:rPr>
              <a:t>Practice Leaders</a:t>
            </a:r>
            <a:r>
              <a:rPr lang="en-US" sz="1400" b="1" u="sng" dirty="0">
                <a:solidFill>
                  <a:srgbClr val="3333CC"/>
                </a:solidFill>
              </a:rPr>
              <a:t>:</a:t>
            </a:r>
          </a:p>
          <a:p>
            <a:r>
              <a:rPr lang="en-US" sz="1800" dirty="0" smtClean="0"/>
              <a:t>Jeff </a:t>
            </a:r>
            <a:r>
              <a:rPr lang="en-US" sz="1800" dirty="0"/>
              <a:t>Aalberg, MD: MMC PHO</a:t>
            </a:r>
          </a:p>
          <a:p>
            <a:r>
              <a:rPr lang="en-US" sz="1800" dirty="0"/>
              <a:t>Bob Allen MD:  PCHC</a:t>
            </a:r>
          </a:p>
          <a:p>
            <a:r>
              <a:rPr lang="en-US" sz="1800" dirty="0" smtClean="0"/>
              <a:t>Michael </a:t>
            </a:r>
            <a:r>
              <a:rPr lang="en-US" sz="1800" dirty="0"/>
              <a:t>Bergeron, MD: St. Mary’s</a:t>
            </a:r>
          </a:p>
          <a:p>
            <a:r>
              <a:rPr lang="en-US" sz="1800" dirty="0"/>
              <a:t>Frank Bragg, MD:  EMMC</a:t>
            </a:r>
          </a:p>
          <a:p>
            <a:r>
              <a:rPr lang="en-US" sz="1800" dirty="0"/>
              <a:t>Tom Claffey, MD: </a:t>
            </a:r>
            <a:r>
              <a:rPr lang="en-US" sz="1800" dirty="0" smtClean="0"/>
              <a:t>InterMed</a:t>
            </a:r>
            <a:endParaRPr lang="en-US" sz="1800" dirty="0"/>
          </a:p>
          <a:p>
            <a:r>
              <a:rPr lang="en-US" sz="1800" dirty="0"/>
              <a:t>Ned Claxton, MD: CMMC</a:t>
            </a:r>
          </a:p>
          <a:p>
            <a:r>
              <a:rPr lang="en-US" sz="1800" dirty="0"/>
              <a:t>Barbara Crowley, MD: </a:t>
            </a:r>
            <a:r>
              <a:rPr lang="en-US" sz="1800" dirty="0" smtClean="0"/>
              <a:t>MaineGeneral</a:t>
            </a:r>
            <a:endParaRPr lang="en-US" sz="1800" dirty="0"/>
          </a:p>
          <a:p>
            <a:r>
              <a:rPr lang="en-US" sz="1800" dirty="0"/>
              <a:t>Marcus Deck, MD: Bowdoin Med </a:t>
            </a:r>
            <a:r>
              <a:rPr lang="en-US" sz="1800" dirty="0" err="1" smtClean="0"/>
              <a:t>Gp</a:t>
            </a:r>
            <a:endParaRPr lang="en-US" sz="1800" dirty="0"/>
          </a:p>
          <a:p>
            <a:r>
              <a:rPr lang="en-US" sz="1800" dirty="0"/>
              <a:t>Rich Engel, MD: Greater Portland MG</a:t>
            </a:r>
          </a:p>
          <a:p>
            <a:r>
              <a:rPr lang="en-US" sz="1800" dirty="0"/>
              <a:t>David Howes, MD: Martin’s Point</a:t>
            </a:r>
          </a:p>
          <a:p>
            <a:r>
              <a:rPr lang="en-US" sz="1800" dirty="0"/>
              <a:t>Lisa Letourneau, MD: Quality Counts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Jay Naliboff MD: </a:t>
            </a:r>
            <a:r>
              <a:rPr lang="en-US" sz="1800" dirty="0" smtClean="0"/>
              <a:t>Franklin</a:t>
            </a:r>
          </a:p>
          <a:p>
            <a:pPr>
              <a:lnSpc>
                <a:spcPct val="110000"/>
              </a:lnSpc>
            </a:pPr>
            <a:r>
              <a:rPr lang="en-US" sz="1800" dirty="0" smtClean="0"/>
              <a:t>Gary Ross DO:  MNH, Brewer</a:t>
            </a:r>
          </a:p>
          <a:p>
            <a:pPr>
              <a:lnSpc>
                <a:spcPct val="110000"/>
              </a:lnSpc>
            </a:pPr>
            <a:r>
              <a:rPr lang="en-US" sz="1800" dirty="0" smtClean="0"/>
              <a:t>John Yindra MD:  DFD, MCHO</a:t>
            </a:r>
            <a:endParaRPr lang="en-US" sz="1800" dirty="0"/>
          </a:p>
          <a:p>
            <a:pPr marL="0" indent="0">
              <a:lnSpc>
                <a:spcPct val="110000"/>
              </a:lnSpc>
              <a:buNone/>
            </a:pPr>
            <a:endParaRPr lang="en-US" sz="1600" dirty="0"/>
          </a:p>
        </p:txBody>
      </p:sp>
      <p:sp>
        <p:nvSpPr>
          <p:cNvPr id="65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320800"/>
            <a:ext cx="4114800" cy="4851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u="sng" dirty="0">
                <a:solidFill>
                  <a:srgbClr val="3333CC"/>
                </a:solidFill>
              </a:rPr>
              <a:t>Health Plans Med. Directors: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Aetna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Anthem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CIGNA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Harvard Pilgrim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MaineCare</a:t>
            </a:r>
          </a:p>
          <a:p>
            <a:pPr>
              <a:lnSpc>
                <a:spcPct val="110000"/>
              </a:lnSpc>
            </a:pPr>
            <a:endParaRPr lang="en-US" sz="1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u="sng" dirty="0">
                <a:solidFill>
                  <a:srgbClr val="3333CC"/>
                </a:solidFill>
              </a:rPr>
              <a:t>Employers/Plan Sponsors</a:t>
            </a:r>
            <a:r>
              <a:rPr lang="en-US" sz="1800" u="sng" dirty="0">
                <a:solidFill>
                  <a:srgbClr val="3333CC"/>
                </a:solidFill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Christine Burke:  MEA Benefits Trust</a:t>
            </a:r>
          </a:p>
          <a:p>
            <a:pPr>
              <a:lnSpc>
                <a:spcPct val="110000"/>
              </a:lnSpc>
            </a:pPr>
            <a:r>
              <a:rPr lang="en-US" sz="1600" dirty="0" smtClean="0"/>
              <a:t>Chris Brawn: </a:t>
            </a:r>
            <a:r>
              <a:rPr lang="en-US" sz="1600" dirty="0"/>
              <a:t>State Employee  	Health Plan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Tom Hopkins: Univ. Maine System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Chris McCarthy:  Bath Iron Works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Steve Gove: ME Municipal Health Trust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Joanne Abate: 	Hannaford Bros.</a:t>
            </a:r>
          </a:p>
        </p:txBody>
      </p:sp>
    </p:spTree>
    <p:extLst>
      <p:ext uri="{BB962C8B-B14F-4D97-AF65-F5344CB8AC3E}">
        <p14:creationId xmlns:p14="http://schemas.microsoft.com/office/powerpoint/2010/main" val="77799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34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62200" y="2438400"/>
            <a:ext cx="2476727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Clinical Outcomes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2362200" y="5105400"/>
            <a:ext cx="29718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Interpersonal Process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2362200" y="4191000"/>
            <a:ext cx="2030186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Structure-Process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3200400" y="0"/>
            <a:ext cx="19050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2013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893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1EBB3-5420-4874-9693-C2B1E44AA314}" type="slidenum">
              <a:rPr lang="en-US" smtClean="0"/>
              <a:pPr>
                <a:defRPr/>
              </a:pPr>
              <a:t>14</a:t>
            </a:fld>
            <a:endParaRPr lang="en-US" dirty="0" smtClean="0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MHMC 2004</a:t>
            </a:r>
            <a:br>
              <a:rPr lang="en-US" sz="3600" dirty="0" smtClean="0"/>
            </a:br>
            <a:r>
              <a:rPr lang="en-US" sz="3600" dirty="0" smtClean="0"/>
              <a:t>  Incent Patients and Providers</a:t>
            </a:r>
          </a:p>
        </p:txBody>
      </p:sp>
      <p:sp>
        <p:nvSpPr>
          <p:cNvPr id="65539" name="Line 3"/>
          <p:cNvSpPr>
            <a:spLocks noChangeShapeType="1"/>
          </p:cNvSpPr>
          <p:nvPr/>
        </p:nvSpPr>
        <p:spPr bwMode="auto">
          <a:xfrm>
            <a:off x="2590800" y="1419225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 flipH="1">
            <a:off x="2590800" y="4924425"/>
            <a:ext cx="502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5105400" y="1571625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 flipH="1">
            <a:off x="2819400" y="3216275"/>
            <a:ext cx="457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533400" y="295751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>
                <a:latin typeface="Times" pitchFamily="18" charset="0"/>
              </a:rPr>
              <a:t>Quality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1524000" y="1647825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Times" pitchFamily="18" charset="0"/>
              </a:rPr>
              <a:t>High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4267200" y="50292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>
                <a:latin typeface="Times" pitchFamily="18" charset="0"/>
              </a:rPr>
              <a:t>Costs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7010400" y="5076825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Times" pitchFamily="18" charset="0"/>
              </a:rPr>
              <a:t>Low</a:t>
            </a: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2743200" y="5076825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Times" pitchFamily="18" charset="0"/>
              </a:rPr>
              <a:t>High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1524000" y="4391025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Times" pitchFamily="18" charset="0"/>
              </a:rPr>
              <a:t>Low</a:t>
            </a: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5676900" y="1876425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Times" pitchFamily="18" charset="0"/>
              </a:rPr>
              <a:t>Effective &amp; Efficient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3086100" y="3667125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Times" pitchFamily="18" charset="0"/>
              </a:rPr>
              <a:t>Ineffective &amp; Inefficient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5676900" y="3667125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Times" pitchFamily="18" charset="0"/>
              </a:rPr>
              <a:t>Ineffective &amp; Efficient</a:t>
            </a: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3086100" y="1876425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Times" pitchFamily="18" charset="0"/>
              </a:rPr>
              <a:t>Effective &amp; Inefficient</a:t>
            </a:r>
          </a:p>
        </p:txBody>
      </p:sp>
      <p:sp>
        <p:nvSpPr>
          <p:cNvPr id="65553" name="Line 17"/>
          <p:cNvSpPr>
            <a:spLocks noChangeShapeType="1"/>
          </p:cNvSpPr>
          <p:nvPr/>
        </p:nvSpPr>
        <p:spPr bwMode="auto">
          <a:xfrm flipV="1">
            <a:off x="4495800" y="2714625"/>
            <a:ext cx="1143000" cy="9906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5554" name="Line 18"/>
          <p:cNvSpPr>
            <a:spLocks noChangeShapeType="1"/>
          </p:cNvSpPr>
          <p:nvPr/>
        </p:nvSpPr>
        <p:spPr bwMode="auto">
          <a:xfrm flipV="1">
            <a:off x="4648200" y="2333625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5555" name="Line 19"/>
          <p:cNvSpPr>
            <a:spLocks noChangeShapeType="1"/>
          </p:cNvSpPr>
          <p:nvPr/>
        </p:nvSpPr>
        <p:spPr bwMode="auto">
          <a:xfrm flipV="1">
            <a:off x="6324600" y="2638425"/>
            <a:ext cx="0" cy="10668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5556" name="Rectangle 4"/>
          <p:cNvSpPr>
            <a:spLocks noChangeArrowheads="1"/>
          </p:cNvSpPr>
          <p:nvPr/>
        </p:nvSpPr>
        <p:spPr bwMode="auto">
          <a:xfrm>
            <a:off x="228600" y="5486400"/>
            <a:ext cx="6248400" cy="87947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A50021"/>
                </a:solidFill>
              </a:rPr>
              <a:t>Efficiency w/o Quality is Unthinkable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A50021"/>
                </a:solidFill>
              </a:rPr>
              <a:t>Quality w/o Efficiency is Unsustainable </a:t>
            </a:r>
          </a:p>
        </p:txBody>
      </p:sp>
    </p:spTree>
    <p:extLst>
      <p:ext uri="{BB962C8B-B14F-4D97-AF65-F5344CB8AC3E}">
        <p14:creationId xmlns:p14="http://schemas.microsoft.com/office/powerpoint/2010/main" val="420740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151B7-A429-452D-87B4-0351DC842C5C}" type="slidenum">
              <a:rPr lang="en-US"/>
              <a:pPr/>
              <a:t>15</a:t>
            </a:fld>
            <a:endParaRPr lang="en-US"/>
          </a:p>
        </p:txBody>
      </p:sp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Health Plan - Employer Use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1323975"/>
            <a:ext cx="8296275" cy="5305425"/>
          </a:xfrm>
        </p:spPr>
        <p:txBody>
          <a:bodyPr>
            <a:normAutofit fontScale="92500"/>
          </a:bodyPr>
          <a:lstStyle/>
          <a:p>
            <a:r>
              <a:rPr lang="en-US" dirty="0"/>
              <a:t>State of Maine Tiered </a:t>
            </a:r>
            <a:r>
              <a:rPr lang="en-US" dirty="0" smtClean="0"/>
              <a:t>Networks</a:t>
            </a:r>
            <a:endParaRPr lang="en-US" dirty="0"/>
          </a:p>
          <a:p>
            <a:pPr lvl="1"/>
            <a:r>
              <a:rPr lang="en-US" dirty="0">
                <a:solidFill>
                  <a:srgbClr val="003399"/>
                </a:solidFill>
              </a:rPr>
              <a:t>Hospital based on PTE </a:t>
            </a:r>
            <a:r>
              <a:rPr lang="en-US" dirty="0" smtClean="0">
                <a:solidFill>
                  <a:srgbClr val="003399"/>
                </a:solidFill>
              </a:rPr>
              <a:t>Metrics 2006</a:t>
            </a:r>
            <a:endParaRPr lang="en-US" dirty="0">
              <a:solidFill>
                <a:srgbClr val="003399"/>
              </a:solidFill>
            </a:endParaRPr>
          </a:p>
          <a:p>
            <a:pPr lvl="2"/>
            <a:r>
              <a:rPr lang="en-US" dirty="0">
                <a:solidFill>
                  <a:srgbClr val="003399"/>
                </a:solidFill>
              </a:rPr>
              <a:t>Waive $300 co-pay</a:t>
            </a:r>
          </a:p>
          <a:p>
            <a:pPr lvl="1"/>
            <a:r>
              <a:rPr lang="en-US" dirty="0">
                <a:solidFill>
                  <a:srgbClr val="003399"/>
                </a:solidFill>
              </a:rPr>
              <a:t>PCPs based on PTE 2-3 Blue Ribbons July 2007</a:t>
            </a:r>
          </a:p>
          <a:p>
            <a:pPr lvl="2"/>
            <a:r>
              <a:rPr lang="en-US" dirty="0">
                <a:solidFill>
                  <a:srgbClr val="003399"/>
                </a:solidFill>
              </a:rPr>
              <a:t>Waive $10 co-pay and deductible on office visits</a:t>
            </a:r>
          </a:p>
          <a:p>
            <a:pPr lvl="1"/>
            <a:r>
              <a:rPr lang="en-US" dirty="0">
                <a:solidFill>
                  <a:srgbClr val="006B61"/>
                </a:solidFill>
              </a:rPr>
              <a:t>Deductible &amp; co-pay waiver for diabetic pilot</a:t>
            </a:r>
          </a:p>
        </p:txBody>
      </p:sp>
    </p:spTree>
    <p:extLst>
      <p:ext uri="{BB962C8B-B14F-4D97-AF65-F5344CB8AC3E}">
        <p14:creationId xmlns:p14="http://schemas.microsoft.com/office/powerpoint/2010/main" val="1375758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71C48-1FCB-4361-B12A-AC6CFEADE434}" type="slidenum">
              <a:rPr lang="en-US"/>
              <a:pPr/>
              <a:t>16</a:t>
            </a:fld>
            <a:endParaRPr lang="en-US"/>
          </a:p>
        </p:txBody>
      </p:sp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91600" cy="914400"/>
          </a:xfrm>
        </p:spPr>
        <p:txBody>
          <a:bodyPr/>
          <a:lstStyle/>
          <a:p>
            <a:r>
              <a:rPr lang="en-US"/>
              <a:t>SEHC Announce 7-07 PCP Tiering</a:t>
            </a:r>
          </a:p>
        </p:txBody>
      </p:sp>
      <p:pic>
        <p:nvPicPr>
          <p:cNvPr id="561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43000"/>
            <a:ext cx="9142412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18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E6F03-733C-4BA7-BC73-3F19C0EA5F39}" type="slidenum">
              <a:rPr lang="en-US"/>
              <a:pPr/>
              <a:t>17</a:t>
            </a:fld>
            <a:endParaRPr lang="en-US"/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PTE Participation</a:t>
            </a:r>
          </a:p>
        </p:txBody>
      </p:sp>
      <p:graphicFrame>
        <p:nvGraphicFramePr>
          <p:cNvPr id="668722" name="Group 50"/>
          <p:cNvGraphicFramePr>
            <a:graphicFrameLocks noGrp="1"/>
          </p:cNvGraphicFramePr>
          <p:nvPr>
            <p:ph idx="1"/>
          </p:nvPr>
        </p:nvGraphicFramePr>
        <p:xfrm>
          <a:off x="533400" y="1371600"/>
          <a:ext cx="8218488" cy="4799013"/>
        </p:xfrm>
        <a:graphic>
          <a:graphicData uri="http://schemas.openxmlformats.org/drawingml/2006/table">
            <a:tbl>
              <a:tblPr/>
              <a:tblGrid>
                <a:gridCol w="3370263"/>
                <a:gridCol w="1524000"/>
                <a:gridCol w="1509712"/>
                <a:gridCol w="1814513"/>
              </a:tblGrid>
              <a:tr h="923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Practices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2007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2008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% Ch</a:t>
                      </a: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 Blue Ribbon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131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171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+ 31%</a:t>
                      </a: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 Blue Ribbon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59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71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+ 20%</a:t>
                      </a: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 Blue Ribbon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70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69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-1%</a:t>
                      </a: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 Blue Ribbon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169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125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-26%</a:t>
                      </a: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820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565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46482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5486400" y="304800"/>
            <a:ext cx="3048000" cy="990600"/>
          </a:xfrm>
          <a:prstGeom prst="rect">
            <a:avLst/>
          </a:prstGeom>
          <a:solidFill>
            <a:srgbClr val="4166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638800" y="381000"/>
            <a:ext cx="3048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Maine: 2nd biggest improvement in US</a:t>
            </a:r>
          </a:p>
        </p:txBody>
      </p:sp>
    </p:spTree>
    <p:extLst>
      <p:ext uri="{BB962C8B-B14F-4D97-AF65-F5344CB8AC3E}">
        <p14:creationId xmlns:p14="http://schemas.microsoft.com/office/powerpoint/2010/main" val="293370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375"/>
            <a:ext cx="8382000" cy="684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0275" name="Oval 3"/>
          <p:cNvSpPr>
            <a:spLocks noChangeArrowheads="1"/>
          </p:cNvSpPr>
          <p:nvPr/>
        </p:nvSpPr>
        <p:spPr bwMode="auto">
          <a:xfrm>
            <a:off x="2336800" y="4510088"/>
            <a:ext cx="203200" cy="203200"/>
          </a:xfrm>
          <a:prstGeom prst="ellipse">
            <a:avLst/>
          </a:prstGeom>
          <a:solidFill>
            <a:srgbClr val="CC0000"/>
          </a:solidFill>
          <a:ln w="38100" algn="ctr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1418" tIns="45709" rIns="91418" bIns="45709" anchor="ctr"/>
          <a:lstStyle/>
          <a:p>
            <a:endParaRPr lang="en-US" dirty="0"/>
          </a:p>
        </p:txBody>
      </p:sp>
      <p:sp>
        <p:nvSpPr>
          <p:cNvPr id="310276" name="Oval 4"/>
          <p:cNvSpPr>
            <a:spLocks noChangeArrowheads="1"/>
          </p:cNvSpPr>
          <p:nvPr/>
        </p:nvSpPr>
        <p:spPr bwMode="auto">
          <a:xfrm>
            <a:off x="2336800" y="2092325"/>
            <a:ext cx="203200" cy="203200"/>
          </a:xfrm>
          <a:prstGeom prst="ellipse">
            <a:avLst/>
          </a:prstGeom>
          <a:solidFill>
            <a:srgbClr val="CC0000"/>
          </a:solidFill>
          <a:ln w="38100" algn="ctr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1418" tIns="45709" rIns="91418" bIns="45709" anchor="ctr"/>
          <a:lstStyle/>
          <a:p>
            <a:endParaRPr lang="en-US" dirty="0"/>
          </a:p>
        </p:txBody>
      </p:sp>
      <p:sp>
        <p:nvSpPr>
          <p:cNvPr id="310277" name="Oval 5"/>
          <p:cNvSpPr>
            <a:spLocks noChangeArrowheads="1"/>
          </p:cNvSpPr>
          <p:nvPr/>
        </p:nvSpPr>
        <p:spPr bwMode="auto">
          <a:xfrm>
            <a:off x="2336800" y="1393825"/>
            <a:ext cx="203200" cy="203200"/>
          </a:xfrm>
          <a:prstGeom prst="ellipse">
            <a:avLst/>
          </a:prstGeom>
          <a:solidFill>
            <a:srgbClr val="CC0000"/>
          </a:solidFill>
          <a:ln w="38100" algn="ctr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1418" tIns="45709" rIns="91418" bIns="45709" anchor="ctr"/>
          <a:lstStyle/>
          <a:p>
            <a:endParaRPr lang="en-US" dirty="0"/>
          </a:p>
        </p:txBody>
      </p:sp>
      <p:sp>
        <p:nvSpPr>
          <p:cNvPr id="310278" name="Oval 6"/>
          <p:cNvSpPr>
            <a:spLocks noChangeArrowheads="1"/>
          </p:cNvSpPr>
          <p:nvPr/>
        </p:nvSpPr>
        <p:spPr bwMode="auto">
          <a:xfrm>
            <a:off x="2336800" y="5576888"/>
            <a:ext cx="203200" cy="203200"/>
          </a:xfrm>
          <a:prstGeom prst="ellipse">
            <a:avLst/>
          </a:prstGeom>
          <a:solidFill>
            <a:srgbClr val="CC0000"/>
          </a:solidFill>
          <a:ln w="38100" algn="ctr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1418" tIns="45709" rIns="91418" bIns="45709" anchor="ctr"/>
          <a:lstStyle/>
          <a:p>
            <a:endParaRPr lang="en-US" dirty="0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2336800" y="6615339"/>
            <a:ext cx="203200" cy="203200"/>
          </a:xfrm>
          <a:prstGeom prst="ellipse">
            <a:avLst/>
          </a:prstGeom>
          <a:solidFill>
            <a:srgbClr val="CC0000"/>
          </a:solidFill>
          <a:ln w="38100" algn="ctr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1418" tIns="45709" rIns="91418" bIns="45709" anchor="ctr"/>
          <a:lstStyle/>
          <a:p>
            <a:endParaRPr lang="en-US" dirty="0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2336800" y="2438400"/>
            <a:ext cx="203200" cy="203200"/>
          </a:xfrm>
          <a:prstGeom prst="ellipse">
            <a:avLst/>
          </a:prstGeom>
          <a:solidFill>
            <a:srgbClr val="CC0000"/>
          </a:solidFill>
          <a:ln w="38100" algn="ctr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1418" tIns="45709" rIns="91418" bIns="45709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1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Experience with Health Data:  It is both </a:t>
            </a:r>
            <a:r>
              <a:rPr lang="en-US" sz="3200" u="sng" dirty="0" smtClean="0"/>
              <a:t>less and more complicated</a:t>
            </a:r>
            <a:r>
              <a:rPr lang="en-US" sz="3200" dirty="0" smtClean="0"/>
              <a:t> than what people say.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Maine </a:t>
            </a:r>
            <a:r>
              <a:rPr lang="en-US" dirty="0"/>
              <a:t>Health Data Organization </a:t>
            </a:r>
            <a:r>
              <a:rPr lang="en-US" dirty="0" smtClean="0"/>
              <a:t>Board, 1997 to 2002</a:t>
            </a:r>
            <a:r>
              <a:rPr lang="en-US" dirty="0"/>
              <a:t>, 2009 - </a:t>
            </a:r>
            <a:r>
              <a:rPr lang="en-US" dirty="0" smtClean="0"/>
              <a:t>2013.</a:t>
            </a:r>
            <a:endParaRPr lang="en-US" dirty="0"/>
          </a:p>
          <a:p>
            <a:r>
              <a:rPr lang="en-US" dirty="0" smtClean="0"/>
              <a:t>Maine </a:t>
            </a:r>
            <a:r>
              <a:rPr lang="en-US" dirty="0"/>
              <a:t>Health Information Center/Onpoint Board, 2003- </a:t>
            </a:r>
            <a:r>
              <a:rPr lang="en-US" dirty="0" smtClean="0"/>
              <a:t>2010</a:t>
            </a:r>
          </a:p>
          <a:p>
            <a:r>
              <a:rPr lang="en-US" dirty="0" smtClean="0"/>
              <a:t>Maine Data Processing Board 2007-08</a:t>
            </a:r>
            <a:endParaRPr lang="en-US" dirty="0"/>
          </a:p>
          <a:p>
            <a:r>
              <a:rPr lang="en-US" dirty="0" smtClean="0"/>
              <a:t>AHRQ </a:t>
            </a:r>
            <a:r>
              <a:rPr lang="en-US" dirty="0"/>
              <a:t>Healthcare Cost and Utilization Project Steering Committee, </a:t>
            </a:r>
            <a:r>
              <a:rPr lang="en-US" dirty="0" smtClean="0"/>
              <a:t>2010- 2012</a:t>
            </a:r>
            <a:endParaRPr lang="en-US" dirty="0"/>
          </a:p>
          <a:p>
            <a:r>
              <a:rPr lang="en-US" dirty="0" smtClean="0"/>
              <a:t>NCQA Committee on Performance Measurement, 2009 - 2011</a:t>
            </a:r>
          </a:p>
          <a:p>
            <a:r>
              <a:rPr lang="en-US" dirty="0" smtClean="0"/>
              <a:t>National-Regional </a:t>
            </a:r>
            <a:r>
              <a:rPr lang="en-US" dirty="0"/>
              <a:t>Workgroup of the Quality Alliance Steering </a:t>
            </a:r>
            <a:r>
              <a:rPr lang="en-US" dirty="0" smtClean="0"/>
              <a:t>Committee,  </a:t>
            </a:r>
            <a:r>
              <a:rPr lang="en-US" dirty="0"/>
              <a:t>2008 - </a:t>
            </a:r>
            <a:r>
              <a:rPr lang="en-US" dirty="0" smtClean="0"/>
              <a:t>present</a:t>
            </a:r>
          </a:p>
          <a:p>
            <a:r>
              <a:rPr lang="en-US" dirty="0" smtClean="0"/>
              <a:t>National Quality Forum:  Workgroup on Patient Reported Outcomes Measures, 2012-13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2F220-2EAD-457D-823D-C937F75C06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96"/>
            <a:ext cx="8839200" cy="680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1299" name="Oval 3"/>
          <p:cNvSpPr>
            <a:spLocks noChangeArrowheads="1"/>
          </p:cNvSpPr>
          <p:nvPr/>
        </p:nvSpPr>
        <p:spPr bwMode="auto">
          <a:xfrm>
            <a:off x="2345985" y="3149600"/>
            <a:ext cx="203200" cy="203200"/>
          </a:xfrm>
          <a:prstGeom prst="ellipse">
            <a:avLst/>
          </a:prstGeom>
          <a:solidFill>
            <a:srgbClr val="CC0000"/>
          </a:solidFill>
          <a:ln w="38100" algn="ctr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1418" tIns="45709" rIns="91418" bIns="45709" anchor="ctr"/>
          <a:lstStyle/>
          <a:p>
            <a:endParaRPr lang="en-US" dirty="0"/>
          </a:p>
        </p:txBody>
      </p:sp>
      <p:sp>
        <p:nvSpPr>
          <p:cNvPr id="311300" name="Oval 4"/>
          <p:cNvSpPr>
            <a:spLocks noChangeArrowheads="1"/>
          </p:cNvSpPr>
          <p:nvPr/>
        </p:nvSpPr>
        <p:spPr bwMode="auto">
          <a:xfrm>
            <a:off x="2345985" y="558800"/>
            <a:ext cx="203200" cy="203200"/>
          </a:xfrm>
          <a:prstGeom prst="ellipse">
            <a:avLst/>
          </a:prstGeom>
          <a:solidFill>
            <a:srgbClr val="CC0000"/>
          </a:solidFill>
          <a:ln w="38100" algn="ctr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1418" tIns="45709" rIns="91418" bIns="45709" anchor="ctr"/>
          <a:lstStyle/>
          <a:p>
            <a:endParaRPr lang="en-US" dirty="0"/>
          </a:p>
        </p:txBody>
      </p:sp>
      <p:sp>
        <p:nvSpPr>
          <p:cNvPr id="311301" name="Oval 5"/>
          <p:cNvSpPr>
            <a:spLocks noChangeArrowheads="1"/>
          </p:cNvSpPr>
          <p:nvPr/>
        </p:nvSpPr>
        <p:spPr bwMode="auto">
          <a:xfrm>
            <a:off x="2345985" y="1244600"/>
            <a:ext cx="203200" cy="203200"/>
          </a:xfrm>
          <a:prstGeom prst="ellipse">
            <a:avLst/>
          </a:prstGeom>
          <a:solidFill>
            <a:srgbClr val="CC0000"/>
          </a:solidFill>
          <a:ln w="38100" algn="ctr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1418" tIns="45709" rIns="91418" bIns="45709" anchor="ctr"/>
          <a:lstStyle/>
          <a:p>
            <a:endParaRPr lang="en-US" dirty="0"/>
          </a:p>
        </p:txBody>
      </p:sp>
      <p:sp>
        <p:nvSpPr>
          <p:cNvPr id="311302" name="Oval 6"/>
          <p:cNvSpPr>
            <a:spLocks noChangeArrowheads="1"/>
          </p:cNvSpPr>
          <p:nvPr/>
        </p:nvSpPr>
        <p:spPr bwMode="auto">
          <a:xfrm>
            <a:off x="2345985" y="2387600"/>
            <a:ext cx="203200" cy="203200"/>
          </a:xfrm>
          <a:prstGeom prst="ellipse">
            <a:avLst/>
          </a:prstGeom>
          <a:solidFill>
            <a:srgbClr val="CC0000"/>
          </a:solidFill>
          <a:ln w="38100" algn="ctr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1418" tIns="45709" rIns="91418" bIns="45709" anchor="ctr"/>
          <a:lstStyle/>
          <a:p>
            <a:endParaRPr lang="en-US" dirty="0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345985" y="1981200"/>
            <a:ext cx="203200" cy="203200"/>
          </a:xfrm>
          <a:prstGeom prst="ellipse">
            <a:avLst/>
          </a:prstGeom>
          <a:solidFill>
            <a:srgbClr val="CC0000"/>
          </a:solidFill>
          <a:ln w="38100" algn="ctr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1418" tIns="45709" rIns="91418" bIns="45709" anchor="ctr"/>
          <a:lstStyle/>
          <a:p>
            <a:endParaRPr lang="en-US" dirty="0"/>
          </a:p>
        </p:txBody>
      </p:sp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2345985" y="5791200"/>
            <a:ext cx="203200" cy="203200"/>
          </a:xfrm>
          <a:prstGeom prst="ellipse">
            <a:avLst/>
          </a:prstGeom>
          <a:solidFill>
            <a:srgbClr val="CC0000"/>
          </a:solidFill>
          <a:ln w="38100" algn="ctr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1418" tIns="45709" rIns="91418" bIns="45709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0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0401E-27C4-41A5-BA10-EA104D7EF9E9}" type="slidenum">
              <a:rPr lang="en-US"/>
              <a:pPr/>
              <a:t>21</a:t>
            </a:fld>
            <a:endParaRPr lang="en-US"/>
          </a:p>
        </p:txBody>
      </p:sp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0675"/>
            <a:ext cx="7772400" cy="669925"/>
          </a:xfrm>
        </p:spPr>
        <p:txBody>
          <a:bodyPr>
            <a:normAutofit fontScale="90000"/>
          </a:bodyPr>
          <a:lstStyle/>
          <a:p>
            <a:r>
              <a:rPr lang="en-US"/>
              <a:t>State Employee June, 2008</a:t>
            </a:r>
          </a:p>
        </p:txBody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My blood sugar numbers were in 400’s.  Scary!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My A1C was 9.7, now it is below 7.5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What made me go: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1.  Not having to pay co-pays on my medications for a year…That was incentive to get me in door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2.  Even with $ incentive, I wouldn’t have kept coming back if the staff were punitive or judgmental, or had unreasonable expectations.  Every staff person ….was helpful, understanding, and reasonable.</a:t>
            </a:r>
          </a:p>
        </p:txBody>
      </p:sp>
    </p:spTree>
    <p:extLst>
      <p:ext uri="{BB962C8B-B14F-4D97-AF65-F5344CB8AC3E}">
        <p14:creationId xmlns:p14="http://schemas.microsoft.com/office/powerpoint/2010/main" val="767162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447800" y="0"/>
            <a:ext cx="6324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prstClr val="black"/>
                </a:solidFill>
                <a:latin typeface="Calibri" pitchFamily="34" charset="0"/>
              </a:rPr>
              <a:t>Aligning Maine’s“Forces”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838200"/>
            <a:ext cx="1714500" cy="609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Consumer Engagement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743200"/>
            <a:ext cx="1752600" cy="609600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Quality Improvement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4495800"/>
            <a:ext cx="1752600" cy="609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Payment Reform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3581400"/>
            <a:ext cx="1752600" cy="609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Benefit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" y="5867400"/>
            <a:ext cx="1676400" cy="76200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Promote Health IT Adoption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6632" name="Straight Connector 8"/>
          <p:cNvCxnSpPr>
            <a:cxnSpLocks noChangeShapeType="1"/>
          </p:cNvCxnSpPr>
          <p:nvPr/>
        </p:nvCxnSpPr>
        <p:spPr bwMode="auto">
          <a:xfrm>
            <a:off x="2336800" y="1143000"/>
            <a:ext cx="1168400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/>
          <p:cNvSpPr/>
          <p:nvPr/>
        </p:nvSpPr>
        <p:spPr>
          <a:xfrm>
            <a:off x="4114800" y="685800"/>
            <a:ext cx="3810000" cy="457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1" dirty="0">
                <a:solidFill>
                  <a:prstClr val="black"/>
                </a:solidFill>
                <a:latin typeface="Calibri" pitchFamily="34" charset="0"/>
              </a:rPr>
              <a:t>QC/MHMC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: AF4Q Consumer Messaging/ Leadership</a:t>
            </a:r>
            <a:endParaRPr lang="en-US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6634" name="Straight Connector 10"/>
          <p:cNvCxnSpPr>
            <a:cxnSpLocks noChangeShapeType="1"/>
          </p:cNvCxnSpPr>
          <p:nvPr/>
        </p:nvCxnSpPr>
        <p:spPr bwMode="auto">
          <a:xfrm>
            <a:off x="3505200" y="912813"/>
            <a:ext cx="609600" cy="1587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5" name="Straight Connector 15"/>
          <p:cNvCxnSpPr>
            <a:cxnSpLocks noChangeShapeType="1"/>
          </p:cNvCxnSpPr>
          <p:nvPr/>
        </p:nvCxnSpPr>
        <p:spPr bwMode="auto">
          <a:xfrm rot="5400000">
            <a:off x="3239294" y="1178719"/>
            <a:ext cx="533400" cy="1588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6" name="Straight Connector 19"/>
          <p:cNvCxnSpPr>
            <a:cxnSpLocks noChangeShapeType="1"/>
          </p:cNvCxnSpPr>
          <p:nvPr/>
        </p:nvCxnSpPr>
        <p:spPr bwMode="auto">
          <a:xfrm>
            <a:off x="3505200" y="1446213"/>
            <a:ext cx="609600" cy="1587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0"/>
          <p:cNvSpPr/>
          <p:nvPr/>
        </p:nvSpPr>
        <p:spPr>
          <a:xfrm>
            <a:off x="4114800" y="1219200"/>
            <a:ext cx="3810000" cy="381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1" dirty="0">
                <a:solidFill>
                  <a:prstClr val="black"/>
                </a:solidFill>
                <a:latin typeface="Calibri" pitchFamily="34" charset="0"/>
              </a:rPr>
              <a:t>MHMC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 Employee Activation Program</a:t>
            </a:r>
            <a:endParaRPr lang="en-US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6638" name="Straight Connector 22"/>
          <p:cNvCxnSpPr>
            <a:cxnSpLocks noChangeShapeType="1"/>
          </p:cNvCxnSpPr>
          <p:nvPr/>
        </p:nvCxnSpPr>
        <p:spPr bwMode="auto">
          <a:xfrm>
            <a:off x="2362200" y="2286000"/>
            <a:ext cx="1143000" cy="1588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9" name="Straight Connector 23"/>
          <p:cNvCxnSpPr>
            <a:cxnSpLocks noChangeShapeType="1"/>
          </p:cNvCxnSpPr>
          <p:nvPr/>
        </p:nvCxnSpPr>
        <p:spPr bwMode="auto">
          <a:xfrm>
            <a:off x="3505200" y="1828800"/>
            <a:ext cx="609600" cy="1588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0" name="Straight Connector 24"/>
          <p:cNvCxnSpPr>
            <a:cxnSpLocks noChangeShapeType="1"/>
          </p:cNvCxnSpPr>
          <p:nvPr/>
        </p:nvCxnSpPr>
        <p:spPr bwMode="auto">
          <a:xfrm>
            <a:off x="3492500" y="2513013"/>
            <a:ext cx="622300" cy="1587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1" name="Straight Connector 25"/>
          <p:cNvCxnSpPr>
            <a:cxnSpLocks noChangeShapeType="1"/>
          </p:cNvCxnSpPr>
          <p:nvPr/>
        </p:nvCxnSpPr>
        <p:spPr bwMode="auto">
          <a:xfrm rot="5400000">
            <a:off x="3163094" y="2170906"/>
            <a:ext cx="685800" cy="1588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2" name="Straight Connector 29"/>
          <p:cNvCxnSpPr>
            <a:cxnSpLocks noChangeShapeType="1"/>
          </p:cNvCxnSpPr>
          <p:nvPr/>
        </p:nvCxnSpPr>
        <p:spPr bwMode="auto">
          <a:xfrm>
            <a:off x="2362200" y="3048000"/>
            <a:ext cx="1143000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ectangle 31"/>
          <p:cNvSpPr/>
          <p:nvPr/>
        </p:nvSpPr>
        <p:spPr>
          <a:xfrm>
            <a:off x="4114800" y="1752600"/>
            <a:ext cx="3810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i="1" dirty="0">
                <a:solidFill>
                  <a:prstClr val="black"/>
                </a:solidFill>
                <a:latin typeface="Calibri" pitchFamily="34" charset="0"/>
              </a:rPr>
              <a:t>MHMC :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PTE reporting on hospitals, primary care, specialist quality</a:t>
            </a:r>
            <a:endParaRPr lang="en-US" sz="1600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114800" y="2819400"/>
            <a:ext cx="3810000" cy="304800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1" dirty="0">
                <a:solidFill>
                  <a:prstClr val="black"/>
                </a:solidFill>
                <a:latin typeface="Calibri" pitchFamily="34" charset="0"/>
              </a:rPr>
              <a:t>MPIN, PHOs: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QI support to mbr practices</a:t>
            </a:r>
            <a:endParaRPr lang="en-US" sz="14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6645" name="Straight Connector 58"/>
          <p:cNvCxnSpPr>
            <a:cxnSpLocks noChangeShapeType="1"/>
          </p:cNvCxnSpPr>
          <p:nvPr/>
        </p:nvCxnSpPr>
        <p:spPr bwMode="auto">
          <a:xfrm>
            <a:off x="2362200" y="4800600"/>
            <a:ext cx="1219200" cy="0"/>
          </a:xfrm>
          <a:prstGeom prst="line">
            <a:avLst/>
          </a:prstGeom>
          <a:noFill/>
          <a:ln w="190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6" name="Straight Connector 59"/>
          <p:cNvCxnSpPr>
            <a:cxnSpLocks noChangeShapeType="1"/>
          </p:cNvCxnSpPr>
          <p:nvPr/>
        </p:nvCxnSpPr>
        <p:spPr bwMode="auto">
          <a:xfrm rot="5400000">
            <a:off x="2973388" y="5105400"/>
            <a:ext cx="1217612" cy="1588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7" name="Straight Connector 60"/>
          <p:cNvCxnSpPr>
            <a:cxnSpLocks noChangeShapeType="1"/>
          </p:cNvCxnSpPr>
          <p:nvPr/>
        </p:nvCxnSpPr>
        <p:spPr bwMode="auto">
          <a:xfrm>
            <a:off x="3581400" y="4495800"/>
            <a:ext cx="533400" cy="1588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61"/>
          <p:cNvSpPr/>
          <p:nvPr/>
        </p:nvSpPr>
        <p:spPr>
          <a:xfrm>
            <a:off x="4114800" y="4419600"/>
            <a:ext cx="2895600" cy="533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i="1" dirty="0">
                <a:solidFill>
                  <a:prstClr val="black"/>
                </a:solidFill>
                <a:latin typeface="Calibri" pitchFamily="34" charset="0"/>
              </a:rPr>
              <a:t>Hospitals/ Health Systems &amp; Employers: </a:t>
            </a:r>
            <a:r>
              <a:rPr lang="en-US" sz="1500" dirty="0">
                <a:solidFill>
                  <a:prstClr val="black"/>
                </a:solidFill>
                <a:latin typeface="Calibri" pitchFamily="34" charset="0"/>
              </a:rPr>
              <a:t>Local ACO Pilots</a:t>
            </a:r>
            <a:endParaRPr lang="en-US" sz="1500" dirty="0">
              <a:solidFill>
                <a:prstClr val="white"/>
              </a:solidFill>
              <a:latin typeface="Calibri" pitchFamily="34" charset="0"/>
            </a:endParaRPr>
          </a:p>
        </p:txBody>
      </p:sp>
      <p:cxnSp>
        <p:nvCxnSpPr>
          <p:cNvPr id="26649" name="Straight Connector 64"/>
          <p:cNvCxnSpPr>
            <a:cxnSpLocks noChangeShapeType="1"/>
          </p:cNvCxnSpPr>
          <p:nvPr/>
        </p:nvCxnSpPr>
        <p:spPr bwMode="auto">
          <a:xfrm>
            <a:off x="3581400" y="5715000"/>
            <a:ext cx="533400" cy="1588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Rectangle 66"/>
          <p:cNvSpPr/>
          <p:nvPr/>
        </p:nvSpPr>
        <p:spPr>
          <a:xfrm>
            <a:off x="4114800" y="5029200"/>
            <a:ext cx="2895600" cy="457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US" sz="1500" i="1" dirty="0">
                <a:solidFill>
                  <a:prstClr val="black"/>
                </a:solidFill>
                <a:latin typeface="Calibri" pitchFamily="34" charset="0"/>
              </a:rPr>
              <a:t>Primary Care &amp; Employers/Payers</a:t>
            </a:r>
            <a:r>
              <a:rPr lang="en-US" sz="1500" dirty="0">
                <a:solidFill>
                  <a:prstClr val="black"/>
                </a:solidFill>
                <a:latin typeface="Calibri" pitchFamily="34" charset="0"/>
              </a:rPr>
              <a:t>: </a:t>
            </a:r>
          </a:p>
          <a:p>
            <a:pPr algn="ctr">
              <a:lnSpc>
                <a:spcPts val="1200"/>
              </a:lnSpc>
              <a:defRPr/>
            </a:pPr>
            <a:r>
              <a:rPr lang="en-US" sz="1500" dirty="0">
                <a:solidFill>
                  <a:prstClr val="black"/>
                </a:solidFill>
                <a:latin typeface="Calibri" pitchFamily="34" charset="0"/>
              </a:rPr>
              <a:t>Alternative payment models</a:t>
            </a:r>
            <a:endParaRPr lang="en-US" sz="1500" dirty="0">
              <a:solidFill>
                <a:prstClr val="white"/>
              </a:solidFill>
              <a:latin typeface="Calibri" pitchFamily="34" charset="0"/>
            </a:endParaRPr>
          </a:p>
        </p:txBody>
      </p:sp>
      <p:cxnSp>
        <p:nvCxnSpPr>
          <p:cNvPr id="26651" name="Straight Connector 68"/>
          <p:cNvCxnSpPr>
            <a:cxnSpLocks noChangeShapeType="1"/>
          </p:cNvCxnSpPr>
          <p:nvPr/>
        </p:nvCxnSpPr>
        <p:spPr bwMode="auto">
          <a:xfrm>
            <a:off x="7239000" y="5257800"/>
            <a:ext cx="304800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2" name="Straight Connector 70"/>
          <p:cNvCxnSpPr>
            <a:cxnSpLocks noChangeShapeType="1"/>
          </p:cNvCxnSpPr>
          <p:nvPr/>
        </p:nvCxnSpPr>
        <p:spPr bwMode="auto">
          <a:xfrm rot="5400000">
            <a:off x="6934200" y="4953000"/>
            <a:ext cx="609600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3" name="Straight Connector 71"/>
          <p:cNvCxnSpPr>
            <a:cxnSpLocks noChangeShapeType="1"/>
          </p:cNvCxnSpPr>
          <p:nvPr/>
        </p:nvCxnSpPr>
        <p:spPr bwMode="auto">
          <a:xfrm>
            <a:off x="7239000" y="4648200"/>
            <a:ext cx="304800" cy="1588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4" name="Straight Connector 73"/>
          <p:cNvCxnSpPr>
            <a:cxnSpLocks noChangeShapeType="1"/>
          </p:cNvCxnSpPr>
          <p:nvPr/>
        </p:nvCxnSpPr>
        <p:spPr bwMode="auto">
          <a:xfrm>
            <a:off x="7010400" y="5181600"/>
            <a:ext cx="228600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" name="Rectangle 74"/>
          <p:cNvSpPr/>
          <p:nvPr/>
        </p:nvSpPr>
        <p:spPr>
          <a:xfrm>
            <a:off x="7543800" y="4419600"/>
            <a:ext cx="1219200" cy="457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Maine PCMH Pilot</a:t>
            </a:r>
            <a:endParaRPr lang="en-US" sz="1600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543800" y="4953000"/>
            <a:ext cx="1219200" cy="457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BIW Primary Care Program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114800" y="5562600"/>
            <a:ext cx="28956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US" sz="1500" i="1" dirty="0">
                <a:solidFill>
                  <a:prstClr val="black"/>
                </a:solidFill>
                <a:latin typeface="Calibri" pitchFamily="34" charset="0"/>
              </a:rPr>
              <a:t>Specialty Care</a:t>
            </a:r>
            <a:r>
              <a:rPr lang="en-US" sz="1500" dirty="0">
                <a:solidFill>
                  <a:prstClr val="black"/>
                </a:solidFill>
                <a:latin typeface="Calibri" pitchFamily="34" charset="0"/>
              </a:rPr>
              <a:t>: </a:t>
            </a:r>
          </a:p>
          <a:p>
            <a:pPr algn="ctr">
              <a:lnSpc>
                <a:spcPts val="1200"/>
              </a:lnSpc>
              <a:defRPr/>
            </a:pPr>
            <a:r>
              <a:rPr lang="en-US" sz="1500" dirty="0">
                <a:solidFill>
                  <a:prstClr val="black"/>
                </a:solidFill>
                <a:latin typeface="Calibri" pitchFamily="34" charset="0"/>
              </a:rPr>
              <a:t>Alternative payment models</a:t>
            </a:r>
            <a:endParaRPr lang="en-US" sz="1500" dirty="0">
              <a:solidFill>
                <a:prstClr val="white"/>
              </a:solidFill>
              <a:latin typeface="Calibri" pitchFamily="34" charset="0"/>
            </a:endParaRPr>
          </a:p>
        </p:txBody>
      </p:sp>
      <p:cxnSp>
        <p:nvCxnSpPr>
          <p:cNvPr id="26658" name="Straight Connector 77"/>
          <p:cNvCxnSpPr>
            <a:cxnSpLocks noChangeShapeType="1"/>
          </p:cNvCxnSpPr>
          <p:nvPr/>
        </p:nvCxnSpPr>
        <p:spPr bwMode="auto">
          <a:xfrm>
            <a:off x="7010400" y="5791200"/>
            <a:ext cx="533400" cy="1588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Rectangle 78"/>
          <p:cNvSpPr/>
          <p:nvPr/>
        </p:nvSpPr>
        <p:spPr>
          <a:xfrm>
            <a:off x="7543800" y="5486400"/>
            <a:ext cx="1219200" cy="457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Cognitive Consultation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26660" name="Straight Connector 80"/>
          <p:cNvCxnSpPr>
            <a:cxnSpLocks noChangeShapeType="1"/>
          </p:cNvCxnSpPr>
          <p:nvPr/>
        </p:nvCxnSpPr>
        <p:spPr bwMode="auto">
          <a:xfrm>
            <a:off x="2362200" y="6324600"/>
            <a:ext cx="1752600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" name="Rectangle 86"/>
          <p:cNvSpPr/>
          <p:nvPr/>
        </p:nvSpPr>
        <p:spPr>
          <a:xfrm>
            <a:off x="4114800" y="6096000"/>
            <a:ext cx="4876800" cy="609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1" dirty="0">
                <a:solidFill>
                  <a:prstClr val="black"/>
                </a:solidFill>
                <a:latin typeface="Calibri" pitchFamily="34" charset="0"/>
              </a:rPr>
              <a:t>MEREC: 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Promote primary care HER adoption, meaningful use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1" dirty="0">
                <a:solidFill>
                  <a:prstClr val="black"/>
                </a:solidFill>
                <a:latin typeface="Calibri" pitchFamily="34" charset="0"/>
              </a:rPr>
              <a:t>HealthInfoNet: 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Promote interoperable systems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1" dirty="0" smtClean="0">
                <a:solidFill>
                  <a:prstClr val="black"/>
                </a:solidFill>
                <a:latin typeface="Calibri" pitchFamily="34" charset="0"/>
              </a:rPr>
              <a:t>Bangor Beacon</a:t>
            </a:r>
            <a:r>
              <a:rPr lang="en-US" sz="1400" i="1" dirty="0">
                <a:solidFill>
                  <a:prstClr val="black"/>
                </a:solidFill>
                <a:latin typeface="Calibri" pitchFamily="34" charset="0"/>
              </a:rPr>
              <a:t>: 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promote community-wide, connected HIT</a:t>
            </a:r>
            <a:endParaRPr lang="en-US" sz="1400" i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4114800" y="3581400"/>
            <a:ext cx="3810000" cy="685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i="1" dirty="0">
                <a:solidFill>
                  <a:prstClr val="black"/>
                </a:solidFill>
                <a:latin typeface="Calibri" pitchFamily="34" charset="0"/>
              </a:rPr>
              <a:t>MHMC: </a:t>
            </a:r>
            <a:r>
              <a:rPr lang="en-US" sz="1500" dirty="0">
                <a:solidFill>
                  <a:prstClr val="black"/>
                </a:solidFill>
                <a:latin typeface="Calibri" pitchFamily="34" charset="0"/>
              </a:rPr>
              <a:t>Encourage employer/payer use of PTE data for steering;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prstClr val="black"/>
                </a:solidFill>
                <a:latin typeface="Calibri" pitchFamily="34" charset="0"/>
              </a:rPr>
              <a:t>Value-based insurance design</a:t>
            </a:r>
            <a:endParaRPr lang="en-US" sz="15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6663" name="Straight Connector 109"/>
          <p:cNvCxnSpPr>
            <a:cxnSpLocks noChangeShapeType="1"/>
          </p:cNvCxnSpPr>
          <p:nvPr/>
        </p:nvCxnSpPr>
        <p:spPr bwMode="auto">
          <a:xfrm>
            <a:off x="2362200" y="3810000"/>
            <a:ext cx="1752600" cy="1588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4" name="Straight Connector 117"/>
          <p:cNvCxnSpPr>
            <a:cxnSpLocks noChangeShapeType="1"/>
          </p:cNvCxnSpPr>
          <p:nvPr/>
        </p:nvCxnSpPr>
        <p:spPr bwMode="auto">
          <a:xfrm>
            <a:off x="3581400" y="5181600"/>
            <a:ext cx="533400" cy="1588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Rectangle 55"/>
          <p:cNvSpPr/>
          <p:nvPr/>
        </p:nvSpPr>
        <p:spPr>
          <a:xfrm>
            <a:off x="609600" y="1981200"/>
            <a:ext cx="17526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Perf Meas./ Public Report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114800" y="2286000"/>
            <a:ext cx="3810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i="1" dirty="0">
                <a:solidFill>
                  <a:prstClr val="black"/>
                </a:solidFill>
                <a:latin typeface="Calibri" pitchFamily="34" charset="0"/>
              </a:rPr>
              <a:t>MQF: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reporting on hospital quality, patient experience of care (TBD)</a:t>
            </a:r>
            <a:endParaRPr lang="en-US" sz="1600" dirty="0">
              <a:solidFill>
                <a:prstClr val="white"/>
              </a:solidFill>
              <a:latin typeface="Calibri" pitchFamily="34" charset="0"/>
            </a:endParaRPr>
          </a:p>
        </p:txBody>
      </p:sp>
      <p:cxnSp>
        <p:nvCxnSpPr>
          <p:cNvPr id="26667" name="Straight Connector 23"/>
          <p:cNvCxnSpPr>
            <a:cxnSpLocks noChangeShapeType="1"/>
          </p:cNvCxnSpPr>
          <p:nvPr/>
        </p:nvCxnSpPr>
        <p:spPr bwMode="auto">
          <a:xfrm>
            <a:off x="3505200" y="2895600"/>
            <a:ext cx="609600" cy="1588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8" name="Straight Connector 24"/>
          <p:cNvCxnSpPr>
            <a:cxnSpLocks noChangeShapeType="1"/>
          </p:cNvCxnSpPr>
          <p:nvPr/>
        </p:nvCxnSpPr>
        <p:spPr bwMode="auto">
          <a:xfrm>
            <a:off x="3505200" y="3352800"/>
            <a:ext cx="622300" cy="1588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9" name="Straight Connector 25"/>
          <p:cNvCxnSpPr>
            <a:cxnSpLocks noChangeShapeType="1"/>
          </p:cNvCxnSpPr>
          <p:nvPr/>
        </p:nvCxnSpPr>
        <p:spPr bwMode="auto">
          <a:xfrm rot="5400000">
            <a:off x="3277394" y="3123406"/>
            <a:ext cx="457200" cy="1588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Rectangle 69"/>
          <p:cNvSpPr/>
          <p:nvPr/>
        </p:nvSpPr>
        <p:spPr>
          <a:xfrm>
            <a:off x="4114800" y="3200400"/>
            <a:ext cx="3810000" cy="304800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i="1" dirty="0">
                <a:solidFill>
                  <a:prstClr val="black"/>
                </a:solidFill>
                <a:latin typeface="Calibri" pitchFamily="34" charset="0"/>
              </a:rPr>
              <a:t>Quality Counts: QC </a:t>
            </a:r>
            <a:r>
              <a:rPr lang="en-US" sz="1500" dirty="0">
                <a:solidFill>
                  <a:prstClr val="black"/>
                </a:solidFill>
                <a:latin typeface="Calibri" pitchFamily="34" charset="0"/>
              </a:rPr>
              <a:t>Learning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Community</a:t>
            </a:r>
            <a:endParaRPr lang="en-US" sz="14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4" r="6165"/>
          <a:stretch/>
        </p:blipFill>
        <p:spPr bwMode="auto">
          <a:xfrm>
            <a:off x="0" y="-10886"/>
            <a:ext cx="6106886" cy="691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00775" y="1415587"/>
            <a:ext cx="281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What Contributes to Health Outcomes?</a:t>
            </a:r>
          </a:p>
        </p:txBody>
      </p:sp>
      <p:sp>
        <p:nvSpPr>
          <p:cNvPr id="2" name="Oval 1"/>
          <p:cNvSpPr/>
          <p:nvPr/>
        </p:nvSpPr>
        <p:spPr>
          <a:xfrm>
            <a:off x="1676400" y="2590800"/>
            <a:ext cx="4495800" cy="1447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34100" y="304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Univ. Wisconsin - RWJF County Health Rankings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15075" y="4038600"/>
            <a:ext cx="281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9966"/>
                </a:solidFill>
              </a:rPr>
              <a:t>Employers &amp; Consumers Get This – But What to Do?</a:t>
            </a:r>
          </a:p>
        </p:txBody>
      </p:sp>
    </p:spTree>
    <p:extLst>
      <p:ext uri="{BB962C8B-B14F-4D97-AF65-F5344CB8AC3E}">
        <p14:creationId xmlns:p14="http://schemas.microsoft.com/office/powerpoint/2010/main" val="18019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entagon 59"/>
          <p:cNvSpPr/>
          <p:nvPr/>
        </p:nvSpPr>
        <p:spPr>
          <a:xfrm rot="16200000" flipV="1">
            <a:off x="4803232" y="2856863"/>
            <a:ext cx="1207294" cy="1212559"/>
          </a:xfrm>
          <a:prstGeom prst="homePlate">
            <a:avLst/>
          </a:prstGeom>
          <a:solidFill>
            <a:srgbClr val="C6F9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ysClr val="windowText" lastClr="000000"/>
                </a:solidFill>
              </a:rPr>
              <a:t>PCMH Practice</a:t>
            </a:r>
          </a:p>
        </p:txBody>
      </p:sp>
      <p:sp>
        <p:nvSpPr>
          <p:cNvPr id="4" name="Oval 3"/>
          <p:cNvSpPr/>
          <p:nvPr/>
        </p:nvSpPr>
        <p:spPr>
          <a:xfrm>
            <a:off x="2890838" y="2743200"/>
            <a:ext cx="1909762" cy="19097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</a:rPr>
              <a:t>High-need Individual</a:t>
            </a:r>
          </a:p>
        </p:txBody>
      </p:sp>
      <p:sp>
        <p:nvSpPr>
          <p:cNvPr id="10" name="Donut 9"/>
          <p:cNvSpPr/>
          <p:nvPr/>
        </p:nvSpPr>
        <p:spPr>
          <a:xfrm>
            <a:off x="1016000" y="533400"/>
            <a:ext cx="7239000" cy="6324600"/>
          </a:xfrm>
          <a:prstGeom prst="donut">
            <a:avLst>
              <a:gd name="adj" fmla="val 122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Block Arc 11"/>
          <p:cNvSpPr/>
          <p:nvPr/>
        </p:nvSpPr>
        <p:spPr>
          <a:xfrm rot="16200000" flipV="1">
            <a:off x="3179763" y="1774825"/>
            <a:ext cx="3638550" cy="3584575"/>
          </a:xfrm>
          <a:prstGeom prst="blockArc">
            <a:avLst/>
          </a:prstGeom>
          <a:solidFill>
            <a:srgbClr val="F5F8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lIns="0" tIns="0" rIns="0" bIns="0">
            <a:prstTxWarp prst="textArchUp">
              <a:avLst/>
            </a:prstTxWarp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5" name="Left-Right Arrow 14"/>
          <p:cNvSpPr/>
          <p:nvPr/>
        </p:nvSpPr>
        <p:spPr>
          <a:xfrm rot="15113615">
            <a:off x="5038725" y="5649913"/>
            <a:ext cx="609600" cy="76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Left-Right Arrow 15"/>
          <p:cNvSpPr/>
          <p:nvPr/>
        </p:nvSpPr>
        <p:spPr>
          <a:xfrm rot="17336551">
            <a:off x="5424487" y="1431926"/>
            <a:ext cx="481013" cy="936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 rot="2700000">
            <a:off x="6438900" y="4727575"/>
            <a:ext cx="609600" cy="76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Left-Right Arrow 17"/>
          <p:cNvSpPr/>
          <p:nvPr/>
        </p:nvSpPr>
        <p:spPr>
          <a:xfrm rot="8100000">
            <a:off x="6054725" y="2005013"/>
            <a:ext cx="533400" cy="76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Left-Right Arrow 18"/>
          <p:cNvSpPr/>
          <p:nvPr/>
        </p:nvSpPr>
        <p:spPr>
          <a:xfrm>
            <a:off x="1814513" y="3429000"/>
            <a:ext cx="471487" cy="904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Left-Right Arrow 19"/>
          <p:cNvSpPr/>
          <p:nvPr/>
        </p:nvSpPr>
        <p:spPr>
          <a:xfrm rot="14578120" flipV="1">
            <a:off x="3451226" y="1485900"/>
            <a:ext cx="442912" cy="714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Left-Right Arrow 20"/>
          <p:cNvSpPr/>
          <p:nvPr/>
        </p:nvSpPr>
        <p:spPr>
          <a:xfrm rot="5554027">
            <a:off x="3703638" y="5311775"/>
            <a:ext cx="609600" cy="76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Left-Right Arrow 21"/>
          <p:cNvSpPr/>
          <p:nvPr/>
        </p:nvSpPr>
        <p:spPr>
          <a:xfrm rot="2700000">
            <a:off x="2412207" y="2178844"/>
            <a:ext cx="482600" cy="841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Left-Right Arrow 22"/>
          <p:cNvSpPr/>
          <p:nvPr/>
        </p:nvSpPr>
        <p:spPr>
          <a:xfrm rot="9317176">
            <a:off x="2114550" y="4316413"/>
            <a:ext cx="533400" cy="76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2783" name="Picture 3" descr="C:\Users\Helena\AppData\Local\Microsoft\Windows\Temporary Internet Files\Content.IE5\GNX7TRG4\MC90015496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0425" y="3519488"/>
            <a:ext cx="10858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4" descr="C:\Users\Helena\AppData\Local\Microsoft\Windows\Temporary Internet Files\Content.IE5\ENUP2UG3\MC90039141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752600"/>
            <a:ext cx="9906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5" name="Picture 5" descr="C:\Users\Helena\AppData\Local\Microsoft\Windows\Temporary Internet Files\Content.IE5\GNX7TRG4\MC90043386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200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6" name="Picture 6" descr="C:\Users\Helena\AppData\Local\Microsoft\Windows\Temporary Internet Files\Content.IE5\ENUP2UG3\MC90043763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533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7" name="Picture 7" descr="C:\Users\Helena\AppData\Local\Microsoft\Windows\Temporary Internet Files\Content.IE5\GNX7TRG4\MC90004500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9050" y="3656013"/>
            <a:ext cx="382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8" name="Picture 8" descr="C:\Users\Helena\AppData\Local\Microsoft\Windows\Temporary Internet Files\Content.IE5\5SRD830I\MC900281144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5338" y="1041400"/>
            <a:ext cx="6619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9" name="Picture 9" descr="C:\Users\Helena\AppData\Local\Microsoft\Windows\Temporary Internet Files\Content.IE5\H2WLNNOR\MC900056812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2362200"/>
            <a:ext cx="8112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0" name="Picture 10" descr="C:\Users\Helena\AppData\Local\Microsoft\Windows\Temporary Internet Files\Content.IE5\ENUP2UG3\MC900060237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4675" y="4886325"/>
            <a:ext cx="7048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1" name="Picture 12" descr="C:\Users\Helena\AppData\Local\Microsoft\Windows\Temporary Internet Files\Content.IE5\ENUP2UG3\MC90035907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0200" y="4191000"/>
            <a:ext cx="6508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2" name="Picture 14" descr="C:\Users\Helena\AppData\Local\Microsoft\Windows\Temporary Internet Files\Content.IE5\H2WLNNOR\MC90027921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9800" y="3505200"/>
            <a:ext cx="542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3" name="Picture 15" descr="C:\Users\Helena\AppData\Local\Microsoft\Windows\Temporary Internet Files\Content.IE5\H2WLNNOR\MC900353710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00713" y="592138"/>
            <a:ext cx="9080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4" name="Picture 16" descr="C:\Users\Helena\AppData\Local\Microsoft\Windows\Temporary Internet Files\Content.IE5\5SRD830I\MC900185680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92375" y="5437188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5" name="Picture 17" descr="C:\Users\Helena\AppData\Local\Microsoft\Windows\Temporary Internet Files\Content.IE5\ENUP2UG3\MC900053416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2438400"/>
            <a:ext cx="6064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6" name="Picture 18" descr="C:\Users\Helena\AppData\Local\Microsoft\Windows\Temporary Internet Files\Content.IE5\ENUP2UG3\MC900363528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95400" y="2133600"/>
            <a:ext cx="6064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7" name="Picture 20" descr="C:\Users\Helena\AppData\Local\Microsoft\Windows\Temporary Internet Files\Content.IE5\ENUP2UG3\MC900065289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81400" y="5638800"/>
            <a:ext cx="7524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8" name="Picture 21" descr="C:\Users\Helena\AppData\Local\Microsoft\Windows\Temporary Internet Files\Content.IE5\5SRD830I\MC900054870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19200" y="4495800"/>
            <a:ext cx="96996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9" name="Picture 22" descr="C:\Users\Helena\AppData\Local\Microsoft\Windows\Temporary Internet Files\Content.IE5\5SRD830I\MC900056930[1].wm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153025" y="5991225"/>
            <a:ext cx="74771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00" name="TextBox 33"/>
          <p:cNvSpPr txBox="1">
            <a:spLocks noChangeArrowheads="1"/>
          </p:cNvSpPr>
          <p:nvPr/>
        </p:nvSpPr>
        <p:spPr bwMode="auto">
          <a:xfrm>
            <a:off x="514350" y="0"/>
            <a:ext cx="8386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Maine PCMH Pilot Community Care Teams</a:t>
            </a:r>
          </a:p>
        </p:txBody>
      </p:sp>
      <p:pic>
        <p:nvPicPr>
          <p:cNvPr id="32801" name="Picture 34" descr="MEQClogo_RGB.jp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705600" y="6324600"/>
            <a:ext cx="19812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2" name="Picture 2" descr="C:\Users\Helena\AppData\Local\Microsoft\Windows\Temporary Internet Files\Content.IE5\GNX7TRG4\MC900411406[1].wm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543800" y="3733800"/>
            <a:ext cx="56673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3" name="Picture 4" descr="C:\Users\Helena\AppData\Local\Microsoft\Windows\Temporary Internet Files\Content.IE5\GNX7TRG4\MC900390932[1].wm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085975" y="1133475"/>
            <a:ext cx="6096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4" name="Picture 6" descr="C:\Users\Helena\AppData\Local\Microsoft\Windows\Temporary Internet Files\Content.IE5\H2WLNNOR\MC900390944[1].wm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040313" y="2133600"/>
            <a:ext cx="6492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05" name="TextBox 38"/>
          <p:cNvSpPr txBox="1">
            <a:spLocks noChangeArrowheads="1"/>
          </p:cNvSpPr>
          <p:nvPr/>
        </p:nvSpPr>
        <p:spPr bwMode="auto">
          <a:xfrm>
            <a:off x="5437188" y="957263"/>
            <a:ext cx="1593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Transportation</a:t>
            </a:r>
          </a:p>
        </p:txBody>
      </p:sp>
      <p:sp>
        <p:nvSpPr>
          <p:cNvPr id="32806" name="TextBox 39"/>
          <p:cNvSpPr txBox="1">
            <a:spLocks noChangeArrowheads="1"/>
          </p:cNvSpPr>
          <p:nvPr/>
        </p:nvSpPr>
        <p:spPr bwMode="auto">
          <a:xfrm>
            <a:off x="1557338" y="1738313"/>
            <a:ext cx="1296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Workplace</a:t>
            </a:r>
          </a:p>
        </p:txBody>
      </p:sp>
      <p:sp>
        <p:nvSpPr>
          <p:cNvPr id="32807" name="TextBox 40"/>
          <p:cNvSpPr txBox="1">
            <a:spLocks noChangeArrowheads="1"/>
          </p:cNvSpPr>
          <p:nvPr/>
        </p:nvSpPr>
        <p:spPr bwMode="auto">
          <a:xfrm>
            <a:off x="2900363" y="1008063"/>
            <a:ext cx="1427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Environment</a:t>
            </a:r>
          </a:p>
        </p:txBody>
      </p:sp>
      <p:sp>
        <p:nvSpPr>
          <p:cNvPr id="32808" name="TextBox 41"/>
          <p:cNvSpPr txBox="1">
            <a:spLocks noChangeArrowheads="1"/>
          </p:cNvSpPr>
          <p:nvPr/>
        </p:nvSpPr>
        <p:spPr bwMode="auto">
          <a:xfrm>
            <a:off x="1031875" y="27432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Food Systems</a:t>
            </a:r>
          </a:p>
        </p:txBody>
      </p:sp>
      <p:sp>
        <p:nvSpPr>
          <p:cNvPr id="32809" name="TextBox 42"/>
          <p:cNvSpPr txBox="1">
            <a:spLocks noChangeArrowheads="1"/>
          </p:cNvSpPr>
          <p:nvPr/>
        </p:nvSpPr>
        <p:spPr bwMode="auto">
          <a:xfrm>
            <a:off x="974725" y="3886200"/>
            <a:ext cx="1122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Shopping</a:t>
            </a:r>
          </a:p>
        </p:txBody>
      </p:sp>
      <p:sp>
        <p:nvSpPr>
          <p:cNvPr id="32810" name="TextBox 43"/>
          <p:cNvSpPr txBox="1">
            <a:spLocks noChangeArrowheads="1"/>
          </p:cNvSpPr>
          <p:nvPr/>
        </p:nvSpPr>
        <p:spPr bwMode="auto">
          <a:xfrm>
            <a:off x="1408113" y="5029200"/>
            <a:ext cx="1171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Income</a:t>
            </a:r>
          </a:p>
        </p:txBody>
      </p:sp>
      <p:sp>
        <p:nvSpPr>
          <p:cNvPr id="32811" name="TextBox 44"/>
          <p:cNvSpPr txBox="1">
            <a:spLocks noChangeArrowheads="1"/>
          </p:cNvSpPr>
          <p:nvPr/>
        </p:nvSpPr>
        <p:spPr bwMode="auto">
          <a:xfrm>
            <a:off x="2463800" y="5970588"/>
            <a:ext cx="67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Heat</a:t>
            </a:r>
          </a:p>
        </p:txBody>
      </p:sp>
      <p:sp>
        <p:nvSpPr>
          <p:cNvPr id="32812" name="TextBox 45"/>
          <p:cNvSpPr txBox="1">
            <a:spLocks noChangeArrowheads="1"/>
          </p:cNvSpPr>
          <p:nvPr/>
        </p:nvSpPr>
        <p:spPr bwMode="auto">
          <a:xfrm>
            <a:off x="3505200" y="6232525"/>
            <a:ext cx="1493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Faith Community</a:t>
            </a:r>
          </a:p>
        </p:txBody>
      </p:sp>
      <p:sp>
        <p:nvSpPr>
          <p:cNvPr id="32813" name="TextBox 46"/>
          <p:cNvSpPr txBox="1">
            <a:spLocks noChangeArrowheads="1"/>
          </p:cNvSpPr>
          <p:nvPr/>
        </p:nvSpPr>
        <p:spPr bwMode="auto">
          <a:xfrm>
            <a:off x="5610225" y="6116638"/>
            <a:ext cx="1006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Literac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32814" name="TextBox 47"/>
          <p:cNvSpPr txBox="1">
            <a:spLocks noChangeArrowheads="1"/>
          </p:cNvSpPr>
          <p:nvPr/>
        </p:nvSpPr>
        <p:spPr bwMode="auto">
          <a:xfrm>
            <a:off x="5721350" y="3951288"/>
            <a:ext cx="1093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Coaching</a:t>
            </a:r>
          </a:p>
        </p:txBody>
      </p:sp>
      <p:sp>
        <p:nvSpPr>
          <p:cNvPr id="32815" name="TextBox 48"/>
          <p:cNvSpPr txBox="1">
            <a:spLocks noChangeArrowheads="1"/>
          </p:cNvSpPr>
          <p:nvPr/>
        </p:nvSpPr>
        <p:spPr bwMode="auto">
          <a:xfrm>
            <a:off x="6172200" y="549275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Physical Therapy</a:t>
            </a:r>
          </a:p>
        </p:txBody>
      </p:sp>
      <p:sp>
        <p:nvSpPr>
          <p:cNvPr id="32816" name="TextBox 49"/>
          <p:cNvSpPr txBox="1">
            <a:spLocks noChangeArrowheads="1"/>
          </p:cNvSpPr>
          <p:nvPr/>
        </p:nvSpPr>
        <p:spPr bwMode="auto">
          <a:xfrm>
            <a:off x="7165975" y="4275138"/>
            <a:ext cx="114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Hospital Services</a:t>
            </a:r>
          </a:p>
        </p:txBody>
      </p:sp>
      <p:sp>
        <p:nvSpPr>
          <p:cNvPr id="32817" name="TextBox 50"/>
          <p:cNvSpPr txBox="1">
            <a:spLocks noChangeArrowheads="1"/>
          </p:cNvSpPr>
          <p:nvPr/>
        </p:nvSpPr>
        <p:spPr bwMode="auto">
          <a:xfrm>
            <a:off x="7273925" y="3048000"/>
            <a:ext cx="1296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Specialists</a:t>
            </a:r>
          </a:p>
        </p:txBody>
      </p:sp>
      <p:sp>
        <p:nvSpPr>
          <p:cNvPr id="32818" name="TextBox 51"/>
          <p:cNvSpPr txBox="1">
            <a:spLocks noChangeArrowheads="1"/>
          </p:cNvSpPr>
          <p:nvPr/>
        </p:nvSpPr>
        <p:spPr bwMode="auto">
          <a:xfrm>
            <a:off x="6519863" y="1671638"/>
            <a:ext cx="1420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Outpatient Services</a:t>
            </a:r>
          </a:p>
        </p:txBody>
      </p:sp>
      <p:sp>
        <p:nvSpPr>
          <p:cNvPr id="32819" name="TextBox 52"/>
          <p:cNvSpPr txBox="1">
            <a:spLocks noChangeArrowheads="1"/>
          </p:cNvSpPr>
          <p:nvPr/>
        </p:nvSpPr>
        <p:spPr bwMode="auto">
          <a:xfrm>
            <a:off x="5668963" y="3048000"/>
            <a:ext cx="1338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Med Mgt</a:t>
            </a:r>
          </a:p>
        </p:txBody>
      </p:sp>
      <p:sp>
        <p:nvSpPr>
          <p:cNvPr id="32820" name="TextBox 53"/>
          <p:cNvSpPr txBox="1">
            <a:spLocks noChangeArrowheads="1"/>
          </p:cNvSpPr>
          <p:nvPr/>
        </p:nvSpPr>
        <p:spPr bwMode="auto">
          <a:xfrm>
            <a:off x="3713163" y="1587500"/>
            <a:ext cx="1449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Housing</a:t>
            </a:r>
          </a:p>
        </p:txBody>
      </p:sp>
      <p:sp>
        <p:nvSpPr>
          <p:cNvPr id="32821" name="TextBox 55"/>
          <p:cNvSpPr txBox="1">
            <a:spLocks noChangeArrowheads="1"/>
          </p:cNvSpPr>
          <p:nvPr/>
        </p:nvSpPr>
        <p:spPr bwMode="auto">
          <a:xfrm>
            <a:off x="5026025" y="1862138"/>
            <a:ext cx="1119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Care Mgt</a:t>
            </a:r>
          </a:p>
        </p:txBody>
      </p:sp>
      <p:sp>
        <p:nvSpPr>
          <p:cNvPr id="32822" name="TextBox 56"/>
          <p:cNvSpPr txBox="1">
            <a:spLocks noChangeArrowheads="1"/>
          </p:cNvSpPr>
          <p:nvPr/>
        </p:nvSpPr>
        <p:spPr bwMode="auto">
          <a:xfrm>
            <a:off x="5030788" y="4613275"/>
            <a:ext cx="1492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Behav. Health &amp; Sub Abuse</a:t>
            </a:r>
          </a:p>
        </p:txBody>
      </p:sp>
      <p:sp>
        <p:nvSpPr>
          <p:cNvPr id="59" name="Rectangle 58"/>
          <p:cNvSpPr/>
          <p:nvPr/>
        </p:nvSpPr>
        <p:spPr>
          <a:xfrm rot="5400000">
            <a:off x="2386293" y="1128435"/>
            <a:ext cx="4419600" cy="471543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b="1" dirty="0">
                <a:ln w="11430"/>
                <a:solidFill>
                  <a:srgbClr val="F79646">
                    <a:lumMod val="75000"/>
                  </a:srgbClr>
                </a:solidFill>
                <a:latin typeface="Calibri"/>
              </a:rPr>
              <a:t>Community Care Team</a:t>
            </a:r>
          </a:p>
        </p:txBody>
      </p:sp>
      <p:sp>
        <p:nvSpPr>
          <p:cNvPr id="32824" name="TextBox 59"/>
          <p:cNvSpPr txBox="1">
            <a:spLocks noChangeArrowheads="1"/>
          </p:cNvSpPr>
          <p:nvPr/>
        </p:nvSpPr>
        <p:spPr bwMode="auto">
          <a:xfrm>
            <a:off x="3043238" y="2438400"/>
            <a:ext cx="87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Family</a:t>
            </a:r>
            <a:endParaRPr lang="en-US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 rot="16200000">
            <a:off x="-188117" y="3326609"/>
            <a:ext cx="2547938" cy="83819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800002"/>
              </a:avLst>
            </a:prstTxWarp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 Community Resources</a:t>
            </a:r>
          </a:p>
        </p:txBody>
      </p:sp>
      <p:pic>
        <p:nvPicPr>
          <p:cNvPr id="32826" name="Picture 6" descr="Maine PCMH logo_09-09.jp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68288" y="188913"/>
            <a:ext cx="154622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Left-Right Arrow 1"/>
          <p:cNvSpPr/>
          <p:nvPr/>
        </p:nvSpPr>
        <p:spPr>
          <a:xfrm>
            <a:off x="4578350" y="3314700"/>
            <a:ext cx="369888" cy="2952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2828" name="Picture 7" descr="C:\Users\Helena\AppData\Local\Microsoft\Windows\Temporary Internet Files\Content.IE5\ENUP2UG3\MC900057097[1].wmf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826000" y="3629025"/>
            <a:ext cx="306388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29" name="Picture 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424363" y="381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Left-Right Arrow 62"/>
          <p:cNvSpPr/>
          <p:nvPr/>
        </p:nvSpPr>
        <p:spPr>
          <a:xfrm rot="16200000">
            <a:off x="4572000" y="1325563"/>
            <a:ext cx="482600" cy="952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831" name="TextBox 38"/>
          <p:cNvSpPr txBox="1">
            <a:spLocks noChangeArrowheads="1"/>
          </p:cNvSpPr>
          <p:nvPr/>
        </p:nvSpPr>
        <p:spPr bwMode="auto">
          <a:xfrm>
            <a:off x="4232275" y="877888"/>
            <a:ext cx="908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Schools</a:t>
            </a:r>
          </a:p>
        </p:txBody>
      </p:sp>
      <p:sp>
        <p:nvSpPr>
          <p:cNvPr id="65" name="Left-Right Arrow 64"/>
          <p:cNvSpPr/>
          <p:nvPr/>
        </p:nvSpPr>
        <p:spPr>
          <a:xfrm rot="7288836">
            <a:off x="2833688" y="5010150"/>
            <a:ext cx="533400" cy="76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57124562"/>
              </p:ext>
            </p:extLst>
          </p:nvPr>
        </p:nvGraphicFramePr>
        <p:xfrm>
          <a:off x="990600" y="4343400"/>
          <a:ext cx="76200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379298118"/>
              </p:ext>
            </p:extLst>
          </p:nvPr>
        </p:nvGraphicFramePr>
        <p:xfrm>
          <a:off x="304800" y="1828800"/>
          <a:ext cx="3810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230583598"/>
              </p:ext>
            </p:extLst>
          </p:nvPr>
        </p:nvGraphicFramePr>
        <p:xfrm>
          <a:off x="5334000" y="1905000"/>
          <a:ext cx="31242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It’s About the Basics</a:t>
            </a:r>
            <a:br>
              <a:rPr lang="en-US" dirty="0" smtClean="0"/>
            </a:br>
            <a:r>
              <a:rPr lang="en-US" sz="3600" dirty="0" smtClean="0"/>
              <a:t>(the hard work!)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95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ACO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Better Health for Individuals</a:t>
            </a:r>
          </a:p>
          <a:p>
            <a:r>
              <a:rPr lang="en-US" dirty="0" smtClean="0"/>
              <a:t>CAHPS:  7 items</a:t>
            </a:r>
          </a:p>
          <a:p>
            <a:r>
              <a:rPr lang="en-US" dirty="0" smtClean="0"/>
              <a:t>All cause readmission rate</a:t>
            </a:r>
          </a:p>
          <a:p>
            <a:r>
              <a:rPr lang="en-US" dirty="0" smtClean="0"/>
              <a:t>Ambulatory sensitive conditions for COPD and CHF</a:t>
            </a:r>
          </a:p>
          <a:p>
            <a:r>
              <a:rPr lang="en-US" dirty="0" smtClean="0"/>
              <a:t>% PCPs qualifying for EMR incentive</a:t>
            </a:r>
          </a:p>
          <a:p>
            <a:r>
              <a:rPr lang="en-US" dirty="0" smtClean="0"/>
              <a:t>Medication Reconciliation after hosp.</a:t>
            </a:r>
          </a:p>
          <a:p>
            <a:r>
              <a:rPr lang="en-US" dirty="0" smtClean="0"/>
              <a:t>Screening for fall risk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328250" y="6438900"/>
            <a:ext cx="466725" cy="279400"/>
          </a:xfrm>
          <a:prstGeom prst="rect">
            <a:avLst/>
          </a:prstGeom>
        </p:spPr>
        <p:txBody>
          <a:bodyPr/>
          <a:lstStyle/>
          <a:p>
            <a:fld id="{6002D273-C3C9-46E9-98EE-16C6D972C59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2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ACO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Better Health for Populations</a:t>
            </a:r>
          </a:p>
          <a:p>
            <a:r>
              <a:rPr lang="en-US" dirty="0" smtClean="0"/>
              <a:t>Preventive Health: 8 metrics including depression screen</a:t>
            </a:r>
          </a:p>
          <a:p>
            <a:r>
              <a:rPr lang="en-US" dirty="0" smtClean="0"/>
              <a:t>Diabetes composite:  6 metrics</a:t>
            </a:r>
          </a:p>
          <a:p>
            <a:r>
              <a:rPr lang="en-US" dirty="0" smtClean="0"/>
              <a:t>Hypertension</a:t>
            </a:r>
          </a:p>
          <a:p>
            <a:r>
              <a:rPr lang="en-US" dirty="0" smtClean="0"/>
              <a:t>Heart Disease:  5 metrics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328250" y="6438900"/>
            <a:ext cx="466725" cy="279400"/>
          </a:xfrm>
          <a:prstGeom prst="rect">
            <a:avLst/>
          </a:prstGeom>
        </p:spPr>
        <p:txBody>
          <a:bodyPr/>
          <a:lstStyle/>
          <a:p>
            <a:fld id="{75CE9079-5F12-4109-87A7-7F3C35BCA1A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86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ACO CAHPS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53</a:t>
            </a:r>
            <a:r>
              <a:rPr lang="en-US" dirty="0"/>
              <a:t>. In the last 6 months, how often was it easy to get the care, tests or treatment you thought you needed? </a:t>
            </a:r>
            <a:endParaRPr lang="en-US" dirty="0" smtClean="0"/>
          </a:p>
          <a:p>
            <a:r>
              <a:rPr lang="en-US" b="1" dirty="0"/>
              <a:t>57</a:t>
            </a:r>
            <a:r>
              <a:rPr lang="en-US" dirty="0"/>
              <a:t>. In the last 6 months, did anyone on your health care team ask you if there was a period of time when you felt sad, empty, or depressed? </a:t>
            </a:r>
          </a:p>
        </p:txBody>
      </p:sp>
    </p:spTree>
    <p:extLst>
      <p:ext uri="{BB962C8B-B14F-4D97-AF65-F5344CB8AC3E}">
        <p14:creationId xmlns:p14="http://schemas.microsoft.com/office/powerpoint/2010/main" val="374259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58. </a:t>
            </a:r>
            <a:r>
              <a:rPr lang="en-US" dirty="0"/>
              <a:t>In the last 6 months, did you and anyone on your health care team talk about things in your life that worry you or cause you stress? </a:t>
            </a:r>
          </a:p>
          <a:p>
            <a:r>
              <a:rPr lang="en-US" b="1" dirty="0" smtClean="0"/>
              <a:t>65</a:t>
            </a:r>
            <a:r>
              <a:rPr lang="en-US" b="1" dirty="0"/>
              <a:t>. </a:t>
            </a:r>
            <a:r>
              <a:rPr lang="en-US" dirty="0"/>
              <a:t>During the last 4 weeks, how much did your physical health interfere with your normal social activities with family, friends, neighbors or groups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9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270375" y="6438900"/>
            <a:ext cx="466725" cy="279400"/>
          </a:xfrm>
          <a:prstGeom prst="rect">
            <a:avLst/>
          </a:prstGeom>
        </p:spPr>
        <p:txBody>
          <a:bodyPr/>
          <a:lstStyle/>
          <a:p>
            <a:fld id="{BFA4A6B9-71A3-4C23-B302-3CDC24A5179F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76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 anchorCtr="1"/>
          <a:lstStyle/>
          <a:p>
            <a:r>
              <a:rPr lang="en-US" dirty="0" smtClean="0">
                <a:ea typeface="ＭＳ Ｐゴシック" pitchFamily="34" charset="-128"/>
              </a:rPr>
              <a:t>Our Quality Is Less………</a:t>
            </a:r>
          </a:p>
        </p:txBody>
      </p: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8432800" y="6578612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137160" bIns="0"/>
          <a:lstStyle/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fld id="{11E626D1-707B-4480-9FDC-0765CBCFC6CE}" type="slidenum"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pPr algn="r" eaLnBrk="1" hangingPunct="1">
                <a:spcBef>
                  <a:spcPct val="50000"/>
                </a:spcBef>
                <a:buClrTx/>
                <a:buFontTx/>
                <a:buNone/>
              </a:pPr>
              <a:t>3</a:t>
            </a:fld>
            <a:endParaRPr lang="en-US" sz="1200" b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878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7" y="1066800"/>
            <a:ext cx="8689533" cy="568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 rot="16200000">
            <a:off x="7822407" y="1943894"/>
            <a:ext cx="609600" cy="252413"/>
          </a:xfrm>
          <a:prstGeom prst="leftArrow">
            <a:avLst>
              <a:gd name="adj1" fmla="val 50000"/>
              <a:gd name="adj2" fmla="val 60377"/>
            </a:avLst>
          </a:prstGeom>
          <a:solidFill>
            <a:srgbClr val="3366FF"/>
          </a:solidFill>
          <a:ln w="38100">
            <a:solidFill>
              <a:srgbClr val="3366FF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18" tIns="45709" rIns="91418" bIns="45709" anchor="ctr"/>
          <a:lstStyle/>
          <a:p>
            <a:pPr>
              <a:buFont typeface="Wingdings" charset="2"/>
              <a:buNone/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286000" y="5486400"/>
            <a:ext cx="4343400" cy="610958"/>
          </a:xfrm>
          <a:prstGeom prst="leftArrow">
            <a:avLst>
              <a:gd name="adj1" fmla="val 46436"/>
              <a:gd name="adj2" fmla="val 71381"/>
            </a:avLst>
          </a:prstGeom>
          <a:gradFill flip="none" rotWithShape="1">
            <a:gsLst>
              <a:gs pos="0">
                <a:srgbClr val="3366FF">
                  <a:tint val="66000"/>
                  <a:satMod val="160000"/>
                </a:srgbClr>
              </a:gs>
              <a:gs pos="50000">
                <a:srgbClr val="3366FF">
                  <a:tint val="44500"/>
                  <a:satMod val="160000"/>
                </a:srgbClr>
              </a:gs>
              <a:gs pos="100000">
                <a:srgbClr val="3366FF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3366FF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18" tIns="45709" rIns="91418" bIns="45709" anchor="ctr"/>
          <a:lstStyle/>
          <a:p>
            <a:pPr algn="ctr">
              <a:buFont typeface="Wingdings" charset="2"/>
              <a:buNone/>
              <a:defRPr/>
            </a:pPr>
            <a:r>
              <a:rPr lang="en-US" dirty="0" smtClean="0">
                <a:solidFill>
                  <a:srgbClr val="194321"/>
                </a:solidFill>
                <a:ea typeface="ＭＳ Ｐゴシック" charset="-128"/>
                <a:cs typeface="ＭＳ Ｐゴシック" charset="-128"/>
              </a:rPr>
              <a:t>BETTER</a:t>
            </a:r>
            <a:endParaRPr lang="en-US" dirty="0">
              <a:solidFill>
                <a:srgbClr val="194321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8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74" y="457200"/>
            <a:ext cx="8262526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86600" y="533400"/>
            <a:ext cx="1600200" cy="495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March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08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Promis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328250" y="6438900"/>
            <a:ext cx="466725" cy="279400"/>
          </a:xfrm>
          <a:prstGeom prst="rect">
            <a:avLst/>
          </a:prstGeom>
        </p:spPr>
        <p:txBody>
          <a:bodyPr/>
          <a:lstStyle/>
          <a:p>
            <a:fld id="{75CE9079-5F12-4109-87A7-7F3C35BCA1A4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52500"/>
            <a:ext cx="9135749" cy="588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974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Behavioral Health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328250" y="6438900"/>
            <a:ext cx="466725" cy="279400"/>
          </a:xfrm>
          <a:prstGeom prst="rect">
            <a:avLst/>
          </a:prstGeom>
        </p:spPr>
        <p:txBody>
          <a:bodyPr/>
          <a:lstStyle/>
          <a:p>
            <a:fld id="{FD4BC543-D350-48FC-A66D-854D79CECBE6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5324"/>
            <a:ext cx="9042694" cy="411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385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328250" y="6438900"/>
            <a:ext cx="466725" cy="279400"/>
          </a:xfrm>
          <a:prstGeom prst="rect">
            <a:avLst/>
          </a:prstGeom>
        </p:spPr>
        <p:txBody>
          <a:bodyPr/>
          <a:lstStyle/>
          <a:p>
            <a:fld id="{75CE9079-5F12-4109-87A7-7F3C35BCA1A4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5745"/>
            <a:ext cx="9064308" cy="517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1538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/>
              <a:t>Head and Heart</a:t>
            </a:r>
          </a:p>
        </p:txBody>
      </p:sp>
      <p:sp>
        <p:nvSpPr>
          <p:cNvPr id="73731" name="AutoShape 3"/>
          <p:cNvSpPr>
            <a:spLocks noChangeArrowheads="1"/>
          </p:cNvSpPr>
          <p:nvPr/>
        </p:nvSpPr>
        <p:spPr bwMode="auto">
          <a:xfrm>
            <a:off x="5562600" y="3200400"/>
            <a:ext cx="1828800" cy="1676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3732" name="AutoShape 4"/>
          <p:cNvSpPr>
            <a:spLocks noChangeArrowheads="1"/>
          </p:cNvSpPr>
          <p:nvPr/>
        </p:nvSpPr>
        <p:spPr bwMode="auto">
          <a:xfrm>
            <a:off x="4191000" y="3581400"/>
            <a:ext cx="3124200" cy="2514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3733" name="AutoShape 5"/>
          <p:cNvSpPr>
            <a:spLocks noChangeArrowheads="1"/>
          </p:cNvSpPr>
          <p:nvPr/>
        </p:nvSpPr>
        <p:spPr bwMode="auto">
          <a:xfrm>
            <a:off x="5943600" y="1905000"/>
            <a:ext cx="1047750" cy="914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3734" name="AutoShape 6"/>
          <p:cNvSpPr>
            <a:spLocks noChangeArrowheads="1"/>
          </p:cNvSpPr>
          <p:nvPr/>
        </p:nvSpPr>
        <p:spPr bwMode="auto">
          <a:xfrm>
            <a:off x="2743200" y="4572000"/>
            <a:ext cx="1219200" cy="990600"/>
          </a:xfrm>
          <a:prstGeom prst="hexagon">
            <a:avLst>
              <a:gd name="adj" fmla="val 30769"/>
              <a:gd name="vf" fmla="val 11547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3735" name="AutoShape 7"/>
          <p:cNvSpPr>
            <a:spLocks noChangeArrowheads="1"/>
          </p:cNvSpPr>
          <p:nvPr/>
        </p:nvSpPr>
        <p:spPr bwMode="auto">
          <a:xfrm>
            <a:off x="6651625" y="4419600"/>
            <a:ext cx="1447800" cy="15240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800100" y="16764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latin typeface="Times"/>
              </a:rPr>
              <a:t>Money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762000" y="3276600"/>
            <a:ext cx="3886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latin typeface="Times"/>
              </a:rPr>
              <a:t>Recognition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685800" y="4876800"/>
            <a:ext cx="4038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latin typeface="Times"/>
              </a:rPr>
              <a:t>Right Thing</a:t>
            </a:r>
          </a:p>
        </p:txBody>
      </p:sp>
      <p:sp>
        <p:nvSpPr>
          <p:cNvPr id="73739" name="Line 11"/>
          <p:cNvSpPr>
            <a:spLocks noChangeShapeType="1"/>
          </p:cNvSpPr>
          <p:nvPr/>
        </p:nvSpPr>
        <p:spPr bwMode="auto">
          <a:xfrm>
            <a:off x="4686300" y="22860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 flipV="1">
            <a:off x="4648200" y="3276600"/>
            <a:ext cx="14478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741" name="Line 13"/>
          <p:cNvSpPr>
            <a:spLocks noChangeShapeType="1"/>
          </p:cNvSpPr>
          <p:nvPr/>
        </p:nvSpPr>
        <p:spPr bwMode="auto">
          <a:xfrm>
            <a:off x="4648200" y="3886200"/>
            <a:ext cx="13335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742" name="Line 14"/>
          <p:cNvSpPr>
            <a:spLocks noChangeShapeType="1"/>
          </p:cNvSpPr>
          <p:nvPr/>
        </p:nvSpPr>
        <p:spPr bwMode="auto">
          <a:xfrm>
            <a:off x="4686300" y="54102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3743" name="Picture 15" descr="BD0715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05000"/>
            <a:ext cx="1646238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8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840451"/>
              </p:ext>
            </p:extLst>
          </p:nvPr>
        </p:nvGraphicFramePr>
        <p:xfrm>
          <a:off x="222013" y="1774686"/>
          <a:ext cx="4349987" cy="4427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6389" y="1273314"/>
            <a:ext cx="4070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Average spending on health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per capita ($US PPP)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92169"/>
              </p:ext>
            </p:extLst>
          </p:nvPr>
        </p:nvGraphicFramePr>
        <p:xfrm>
          <a:off x="4648200" y="1676401"/>
          <a:ext cx="4235450" cy="45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 Box 6"/>
          <p:cNvSpPr txBox="1">
            <a:spLocks noChangeAspect="1" noChangeArrowheads="1"/>
          </p:cNvSpPr>
          <p:nvPr/>
        </p:nvSpPr>
        <p:spPr bwMode="auto">
          <a:xfrm>
            <a:off x="4892438" y="1273314"/>
            <a:ext cx="4019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Total health expenditures as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percent of GDP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1408" y="6354931"/>
            <a:ext cx="8159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000000"/>
                </a:solidFill>
              </a:rPr>
              <a:t>Notes: PPP = purchasing power parity; GDP = gross domestic product.</a:t>
            </a:r>
          </a:p>
          <a:p>
            <a:pPr eaLnBrk="1" hangingPunct="1"/>
            <a:r>
              <a:rPr lang="en-US" sz="1200" dirty="0" smtClean="0">
                <a:solidFill>
                  <a:srgbClr val="000000"/>
                </a:solidFill>
              </a:rPr>
              <a:t>Source</a:t>
            </a:r>
            <a:r>
              <a:rPr lang="en-US" sz="1200" dirty="0">
                <a:solidFill>
                  <a:srgbClr val="000000"/>
                </a:solidFill>
              </a:rPr>
              <a:t>: </a:t>
            </a:r>
            <a:r>
              <a:rPr lang="en-US" sz="1200" dirty="0" smtClean="0">
                <a:solidFill>
                  <a:srgbClr val="000000"/>
                </a:solidFill>
              </a:rPr>
              <a:t>Commonwealth Fund, based on OECD </a:t>
            </a:r>
            <a:r>
              <a:rPr lang="en-US" sz="1200" dirty="0">
                <a:solidFill>
                  <a:srgbClr val="000000"/>
                </a:solidFill>
              </a:rPr>
              <a:t>Health Data </a:t>
            </a:r>
            <a:r>
              <a:rPr lang="en-US" sz="1200" dirty="0" smtClean="0">
                <a:solidFill>
                  <a:srgbClr val="000000"/>
                </a:solidFill>
              </a:rPr>
              <a:t>2012.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25400" y="152400"/>
            <a:ext cx="9140825" cy="938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400" dirty="0" smtClean="0">
              <a:latin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212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Arial" pitchFamily="34" charset="0"/>
              </a:rPr>
              <a:t>Our Costs Are More</a:t>
            </a:r>
            <a:r>
              <a:rPr lang="en-US" sz="2700" dirty="0">
                <a:latin typeface="Arial" pitchFamily="34" charset="0"/>
              </a:rPr>
              <a:t/>
            </a:r>
            <a:br>
              <a:rPr lang="en-US" sz="2700" dirty="0">
                <a:latin typeface="Arial" pitchFamily="34" charset="0"/>
              </a:rPr>
            </a:br>
            <a:r>
              <a:rPr lang="en-US" sz="2200" dirty="0">
                <a:latin typeface="Arial" pitchFamily="34" charset="0"/>
              </a:rPr>
              <a:t>International Comparison of Spending on Health, </a:t>
            </a:r>
            <a:r>
              <a:rPr lang="en-US" sz="2200" dirty="0" smtClean="0">
                <a:latin typeface="Arial" pitchFamily="34" charset="0"/>
              </a:rPr>
              <a:t>1980–2010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4121401" y="1371600"/>
            <a:ext cx="423611" cy="4572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8610600" y="1360714"/>
            <a:ext cx="423611" cy="4572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fld id="{92B2C17E-04AA-4B4A-896C-C7FF3E89DB48}" type="slidenum">
              <a:rPr lang="en-US" sz="1400"/>
              <a:pPr/>
              <a:t>5</a:t>
            </a:fld>
            <a:endParaRPr lang="en-US" sz="1400" dirty="0"/>
          </a:p>
        </p:txBody>
      </p:sp>
      <p:sp>
        <p:nvSpPr>
          <p:cNvPr id="819202" name="Rectangle 2"/>
          <p:cNvSpPr>
            <a:spLocks noChangeArrowheads="1"/>
          </p:cNvSpPr>
          <p:nvPr/>
        </p:nvSpPr>
        <p:spPr bwMode="auto">
          <a:xfrm>
            <a:off x="0" y="6269038"/>
            <a:ext cx="9144000" cy="58896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18" tIns="45709" rIns="91418" bIns="45709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graphicFrame>
        <p:nvGraphicFramePr>
          <p:cNvPr id="3584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747497"/>
              </p:ext>
            </p:extLst>
          </p:nvPr>
        </p:nvGraphicFramePr>
        <p:xfrm>
          <a:off x="704850" y="1247775"/>
          <a:ext cx="7781925" cy="507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hart" r:id="rId5" imgW="9725025" imgH="6343650" progId="Excel.Sheet.8">
                  <p:embed/>
                </p:oleObj>
              </mc:Choice>
              <mc:Fallback>
                <p:oleObj name="Chart" r:id="rId5" imgW="9725025" imgH="63436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1247775"/>
                        <a:ext cx="7781925" cy="507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763000" cy="103663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Problems with UnderUse</a:t>
            </a:r>
            <a:endParaRPr lang="en-US" sz="3200" dirty="0" smtClean="0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562600" y="1266825"/>
            <a:ext cx="3263900" cy="292417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400" b="1" i="1" dirty="0" smtClean="0">
                <a:solidFill>
                  <a:srgbClr val="CC3300"/>
                </a:solidFill>
              </a:rPr>
              <a:t>2004:  Adults receive about half of  recommended care </a:t>
            </a:r>
          </a:p>
          <a:p>
            <a:pPr marL="346075" lvl="1" indent="-173038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000" b="1" i="1" dirty="0" smtClean="0">
              <a:solidFill>
                <a:srgbClr val="CC3300"/>
              </a:solidFill>
            </a:endParaRPr>
          </a:p>
          <a:p>
            <a:pPr marL="346075" lvl="1" indent="-173038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b="1" i="1" dirty="0" smtClean="0">
                <a:solidFill>
                  <a:srgbClr val="CC3300"/>
                </a:solidFill>
              </a:rPr>
              <a:t>54.9% = Overall care </a:t>
            </a:r>
          </a:p>
          <a:p>
            <a:pPr marL="346075" lvl="1" indent="-173038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b="1" i="1" dirty="0" smtClean="0">
                <a:solidFill>
                  <a:srgbClr val="CC3300"/>
                </a:solidFill>
              </a:rPr>
              <a:t>54.9% = Preventive care </a:t>
            </a:r>
          </a:p>
          <a:p>
            <a:pPr marL="346075" lvl="1" indent="-173038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b="1" i="1" dirty="0" smtClean="0">
                <a:solidFill>
                  <a:srgbClr val="CC3300"/>
                </a:solidFill>
              </a:rPr>
              <a:t>53.5% = Acute care</a:t>
            </a:r>
          </a:p>
          <a:p>
            <a:pPr marL="346075" lvl="1" indent="-173038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b="1" i="1" dirty="0" smtClean="0">
                <a:solidFill>
                  <a:srgbClr val="CC3300"/>
                </a:solidFill>
              </a:rPr>
              <a:t>56.1% = Chronic care</a:t>
            </a:r>
          </a:p>
        </p:txBody>
      </p:sp>
      <p:grpSp>
        <p:nvGrpSpPr>
          <p:cNvPr id="35846" name="Group 6"/>
          <p:cNvGrpSpPr>
            <a:grpSpLocks/>
          </p:cNvGrpSpPr>
          <p:nvPr/>
        </p:nvGrpSpPr>
        <p:grpSpPr bwMode="auto">
          <a:xfrm>
            <a:off x="6426200" y="4146550"/>
            <a:ext cx="1814513" cy="1698625"/>
            <a:chOff x="4471" y="3004"/>
            <a:chExt cx="1143" cy="1070"/>
          </a:xfrm>
        </p:grpSpPr>
        <p:sp>
          <p:nvSpPr>
            <p:cNvPr id="35849" name="AutoShape 7"/>
            <p:cNvSpPr>
              <a:spLocks noChangeArrowheads="1"/>
            </p:cNvSpPr>
            <p:nvPr/>
          </p:nvSpPr>
          <p:spPr bwMode="auto">
            <a:xfrm>
              <a:off x="4471" y="3004"/>
              <a:ext cx="1132" cy="107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7 w 21600"/>
                <a:gd name="T25" fmla="*/ 3169 h 21600"/>
                <a:gd name="T26" fmla="*/ 18433 w 21600"/>
                <a:gd name="T27" fmla="*/ 1843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699" y="9117"/>
                    <a:pt x="2699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850" name="Text Box 8"/>
            <p:cNvSpPr txBox="1">
              <a:spLocks noChangeArrowheads="1"/>
            </p:cNvSpPr>
            <p:nvPr/>
          </p:nvSpPr>
          <p:spPr bwMode="auto">
            <a:xfrm>
              <a:off x="4471" y="3139"/>
              <a:ext cx="1143" cy="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0066"/>
                  </a:solidFill>
                </a:rPr>
                <a:t>Not Getting the Right Care at the Right Time</a:t>
              </a:r>
            </a:p>
          </p:txBody>
        </p:sp>
      </p:grp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290513" y="6275388"/>
            <a:ext cx="7116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000" dirty="0">
                <a:solidFill>
                  <a:srgbClr val="000066"/>
                </a:solidFill>
              </a:rPr>
              <a:t>Source:  McGlynn EA, et al., </a:t>
            </a:r>
            <a:r>
              <a:rPr lang="ja-JP" altLang="en-US" sz="1000" dirty="0">
                <a:solidFill>
                  <a:srgbClr val="000066"/>
                </a:solidFill>
              </a:rPr>
              <a:t>“</a:t>
            </a:r>
            <a:r>
              <a:rPr lang="en-US" altLang="ja-JP" sz="1000" dirty="0">
                <a:solidFill>
                  <a:srgbClr val="000066"/>
                </a:solidFill>
              </a:rPr>
              <a:t>The Quality of Health Care Delivered to Adults in the United States,</a:t>
            </a:r>
            <a:r>
              <a:rPr lang="ja-JP" altLang="en-US" sz="1000" dirty="0">
                <a:solidFill>
                  <a:srgbClr val="000066"/>
                </a:solidFill>
              </a:rPr>
              <a:t>”</a:t>
            </a:r>
            <a:r>
              <a:rPr lang="en-US" altLang="ja-JP" sz="1000" dirty="0">
                <a:solidFill>
                  <a:srgbClr val="000066"/>
                </a:solidFill>
              </a:rPr>
              <a:t> New England Journal of Medicine, Vol. 348, No. 26, June 26, 2003, pp. 2635-2645</a:t>
            </a:r>
            <a:endParaRPr lang="en-US" sz="1000" dirty="0">
              <a:solidFill>
                <a:srgbClr val="000066"/>
              </a:solidFill>
            </a:endParaRPr>
          </a:p>
        </p:txBody>
      </p:sp>
      <p:sp>
        <p:nvSpPr>
          <p:cNvPr id="819210" name="Text Box 10"/>
          <p:cNvSpPr txBox="1">
            <a:spLocks noChangeArrowheads="1"/>
          </p:cNvSpPr>
          <p:nvPr/>
        </p:nvSpPr>
        <p:spPr bwMode="auto">
          <a:xfrm>
            <a:off x="0" y="6256338"/>
            <a:ext cx="91440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1418" tIns="45709" rIns="91418" bIns="45709">
            <a:spAutoFit/>
          </a:bodyPr>
          <a:lstStyle/>
          <a:p>
            <a:pPr defTabSz="758825">
              <a:spcBef>
                <a:spcPct val="50000"/>
              </a:spcBef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9650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24C0AD7B-C021-4D9D-9BD0-B8463337426B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1507" name="Title 1"/>
          <p:cNvSpPr>
            <a:spLocks noGrp="1"/>
          </p:cNvSpPr>
          <p:nvPr>
            <p:ph type="title" idx="4294967295"/>
          </p:nvPr>
        </p:nvSpPr>
        <p:spPr>
          <a:xfrm>
            <a:off x="487363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dirty="0" smtClean="0"/>
              <a:t>MHMC 1995</a:t>
            </a:r>
          </a:p>
        </p:txBody>
      </p:sp>
      <p:sp>
        <p:nvSpPr>
          <p:cNvPr id="21508" name="Rectangle 3"/>
          <p:cNvSpPr txBox="1">
            <a:spLocks noChangeArrowheads="1"/>
          </p:cNvSpPr>
          <p:nvPr/>
        </p:nvSpPr>
        <p:spPr bwMode="auto">
          <a:xfrm>
            <a:off x="609600" y="1397000"/>
            <a:ext cx="80772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639763" indent="-246063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600" dirty="0">
                <a:solidFill>
                  <a:srgbClr val="0A1AB6"/>
                </a:solidFill>
                <a:latin typeface="Georgia" pitchFamily="18" charset="0"/>
              </a:rPr>
              <a:t>	</a:t>
            </a:r>
            <a:r>
              <a:rPr lang="en-US" sz="3200" dirty="0">
                <a:solidFill>
                  <a:srgbClr val="0A1AB6"/>
                </a:solidFill>
                <a:latin typeface="Georgia" pitchFamily="18" charset="0"/>
              </a:rPr>
              <a:t>quality / outcomes +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3200" dirty="0" smtClean="0">
                <a:solidFill>
                  <a:srgbClr val="0A1AB6"/>
                </a:solidFill>
                <a:latin typeface="Georgia" pitchFamily="18" charset="0"/>
              </a:rPr>
              <a:t>   </a:t>
            </a:r>
            <a:r>
              <a:rPr lang="en-US" sz="3200" dirty="0" smtClean="0">
                <a:solidFill>
                  <a:srgbClr val="00B050"/>
                </a:solidFill>
                <a:latin typeface="Georgia" pitchFamily="18" charset="0"/>
              </a:rPr>
              <a:t>Value</a:t>
            </a:r>
            <a:r>
              <a:rPr lang="en-US" sz="3200" dirty="0">
                <a:solidFill>
                  <a:srgbClr val="0A1AB6"/>
                </a:solidFill>
                <a:latin typeface="Georgia" pitchFamily="18" charset="0"/>
              </a:rPr>
              <a:t>: </a:t>
            </a:r>
            <a:r>
              <a:rPr lang="en-US" sz="3200" dirty="0" smtClean="0">
                <a:solidFill>
                  <a:srgbClr val="0A1AB6"/>
                </a:solidFill>
                <a:latin typeface="Georgia" pitchFamily="18" charset="0"/>
              </a:rPr>
              <a:t>  change </a:t>
            </a:r>
            <a:r>
              <a:rPr lang="en-US" sz="3200" dirty="0">
                <a:solidFill>
                  <a:srgbClr val="0A1AB6"/>
                </a:solidFill>
                <a:latin typeface="Georgia" pitchFamily="18" charset="0"/>
              </a:rPr>
              <a:t>in health status +</a:t>
            </a:r>
          </a:p>
          <a:p>
            <a:pPr lvl="1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3200" dirty="0">
                <a:solidFill>
                  <a:srgbClr val="0A1AB6"/>
                </a:solidFill>
                <a:latin typeface="Georgia" pitchFamily="18" charset="0"/>
              </a:rPr>
              <a:t>employee satisfaction</a:t>
            </a:r>
          </a:p>
          <a:p>
            <a:pPr lvl="1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3200" dirty="0" smtClean="0">
                <a:solidFill>
                  <a:srgbClr val="0A1AB6"/>
                </a:solidFill>
                <a:latin typeface="Georgia" pitchFamily="18" charset="0"/>
              </a:rPr>
              <a:t>Cost</a:t>
            </a:r>
          </a:p>
          <a:p>
            <a:pPr lvl="1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endParaRPr lang="en-US" sz="2800" dirty="0">
              <a:solidFill>
                <a:srgbClr val="0A1AB6"/>
              </a:solidFill>
              <a:latin typeface="Georgia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 dirty="0">
                <a:latin typeface="Georgia" pitchFamily="18" charset="0"/>
              </a:rPr>
              <a:t>Best </a:t>
            </a:r>
            <a:r>
              <a:rPr lang="en-US" sz="2400" u="sng" dirty="0">
                <a:latin typeface="Georgia" pitchFamily="18" charset="0"/>
              </a:rPr>
              <a:t>quality</a:t>
            </a:r>
            <a:r>
              <a:rPr lang="en-US" sz="2400" dirty="0">
                <a:latin typeface="Georgia" pitchFamily="18" charset="0"/>
              </a:rPr>
              <a:t> health care	</a:t>
            </a:r>
            <a:r>
              <a:rPr lang="en-US" sz="2400" dirty="0" smtClean="0">
                <a:latin typeface="Georgia" pitchFamily="18" charset="0"/>
              </a:rPr>
              <a:t>- </a:t>
            </a:r>
            <a:r>
              <a:rPr lang="en-US" sz="2400" b="1" dirty="0" smtClean="0">
                <a:solidFill>
                  <a:srgbClr val="C00000"/>
                </a:solidFill>
                <a:latin typeface="Georgia" pitchFamily="18" charset="0"/>
              </a:rPr>
              <a:t>B</a:t>
            </a:r>
            <a:endParaRPr lang="en-US" sz="2400" b="1" dirty="0">
              <a:solidFill>
                <a:srgbClr val="C00000"/>
              </a:solidFill>
              <a:latin typeface="Georgia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 dirty="0">
                <a:latin typeface="Georgia" pitchFamily="18" charset="0"/>
              </a:rPr>
              <a:t>Best </a:t>
            </a:r>
            <a:r>
              <a:rPr lang="en-US" sz="2400" u="sng" dirty="0">
                <a:latin typeface="Georgia" pitchFamily="18" charset="0"/>
              </a:rPr>
              <a:t>outcomes and quality of </a:t>
            </a:r>
            <a:r>
              <a:rPr lang="en-US" sz="2400" u="sng" dirty="0" smtClean="0">
                <a:latin typeface="Georgia" pitchFamily="18" charset="0"/>
              </a:rPr>
              <a:t>life</a:t>
            </a:r>
            <a:r>
              <a:rPr lang="en-US" sz="2400" dirty="0" smtClean="0">
                <a:latin typeface="Georgia" pitchFamily="18" charset="0"/>
              </a:rPr>
              <a:t> - </a:t>
            </a:r>
            <a:r>
              <a:rPr lang="en-US" sz="2400" b="1" dirty="0" smtClean="0">
                <a:solidFill>
                  <a:srgbClr val="C00000"/>
                </a:solidFill>
                <a:latin typeface="Georgia" pitchFamily="18" charset="0"/>
              </a:rPr>
              <a:t>D</a:t>
            </a:r>
            <a:endParaRPr lang="en-US" sz="2400" b="1" dirty="0">
              <a:solidFill>
                <a:srgbClr val="C00000"/>
              </a:solidFill>
              <a:latin typeface="Georgia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 dirty="0">
                <a:latin typeface="Georgia" pitchFamily="18" charset="0"/>
              </a:rPr>
              <a:t>Most </a:t>
            </a:r>
            <a:r>
              <a:rPr lang="en-US" sz="2400" u="sng" dirty="0">
                <a:latin typeface="Georgia" pitchFamily="18" charset="0"/>
              </a:rPr>
              <a:t>satisfaction</a:t>
            </a:r>
            <a:r>
              <a:rPr lang="en-US" sz="2400" dirty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- </a:t>
            </a:r>
            <a:r>
              <a:rPr lang="en-US" sz="2400" b="1" dirty="0" smtClean="0">
                <a:solidFill>
                  <a:srgbClr val="C00000"/>
                </a:solidFill>
                <a:latin typeface="Georgia" pitchFamily="18" charset="0"/>
              </a:rPr>
              <a:t>B</a:t>
            </a:r>
            <a:endParaRPr lang="en-US" sz="2400" b="1" dirty="0">
              <a:solidFill>
                <a:srgbClr val="C00000"/>
              </a:solidFill>
              <a:latin typeface="Georgia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 dirty="0">
                <a:latin typeface="Georgia" pitchFamily="18" charset="0"/>
              </a:rPr>
              <a:t>For the most affordable </a:t>
            </a:r>
            <a:r>
              <a:rPr lang="en-US" sz="2400" dirty="0" smtClean="0">
                <a:latin typeface="Georgia" pitchFamily="18" charset="0"/>
              </a:rPr>
              <a:t>cost – </a:t>
            </a:r>
            <a:r>
              <a:rPr lang="en-US" sz="2400" b="1" dirty="0" smtClean="0">
                <a:solidFill>
                  <a:srgbClr val="C00000"/>
                </a:solidFill>
                <a:latin typeface="Georgia" pitchFamily="18" charset="0"/>
              </a:rPr>
              <a:t>D-</a:t>
            </a:r>
            <a:r>
              <a:rPr lang="en-US" sz="2400" dirty="0" smtClean="0">
                <a:latin typeface="Georgia" pitchFamily="18" charset="0"/>
              </a:rPr>
              <a:t> soon to be </a:t>
            </a:r>
            <a:r>
              <a:rPr lang="en-US" sz="2400" b="1" dirty="0" smtClean="0">
                <a:solidFill>
                  <a:srgbClr val="C00000"/>
                </a:solidFill>
                <a:latin typeface="Georgia" pitchFamily="18" charset="0"/>
              </a:rPr>
              <a:t>B+</a:t>
            </a:r>
            <a:endParaRPr lang="en-US" sz="2400" b="1" dirty="0">
              <a:solidFill>
                <a:srgbClr val="C00000"/>
              </a:solidFill>
              <a:latin typeface="Georgia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 dirty="0">
                <a:latin typeface="Georgia" pitchFamily="18" charset="0"/>
              </a:rPr>
              <a:t>For all </a:t>
            </a:r>
            <a:r>
              <a:rPr lang="en-US" sz="2400" u="sng" dirty="0">
                <a:latin typeface="Georgia" pitchFamily="18" charset="0"/>
              </a:rPr>
              <a:t>Maine </a:t>
            </a:r>
            <a:r>
              <a:rPr lang="en-US" sz="2400" u="sng" dirty="0" smtClean="0">
                <a:latin typeface="Georgia" pitchFamily="18" charset="0"/>
              </a:rPr>
              <a:t>citizens</a:t>
            </a:r>
            <a:r>
              <a:rPr lang="en-US" sz="2600" dirty="0">
                <a:latin typeface="Georgia" pitchFamily="18" charset="0"/>
              </a:rPr>
              <a:t> </a:t>
            </a:r>
            <a:r>
              <a:rPr lang="en-US" sz="2600" dirty="0" smtClean="0">
                <a:latin typeface="Georgia" pitchFamily="18" charset="0"/>
              </a:rPr>
              <a:t>- </a:t>
            </a:r>
            <a:r>
              <a:rPr lang="en-US" sz="2600" b="1" dirty="0" smtClean="0">
                <a:solidFill>
                  <a:srgbClr val="C00000"/>
                </a:solidFill>
                <a:latin typeface="Georgia" pitchFamily="18" charset="0"/>
              </a:rPr>
              <a:t>A</a:t>
            </a:r>
            <a:endParaRPr lang="en-US" sz="26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1509" name="Line 4"/>
          <p:cNvSpPr>
            <a:spLocks noChangeShapeType="1"/>
          </p:cNvSpPr>
          <p:nvPr/>
        </p:nvSpPr>
        <p:spPr bwMode="auto">
          <a:xfrm flipV="1">
            <a:off x="2524125" y="3017838"/>
            <a:ext cx="4535488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Started With Depression - 1998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Employers saw depression crop up in all benefit programs (WC, GH, STD, LTD, Abs)</a:t>
            </a:r>
          </a:p>
          <a:p>
            <a:r>
              <a:rPr lang="en-US" dirty="0" smtClean="0"/>
              <a:t>Ran EAP programs, but needed health system</a:t>
            </a:r>
          </a:p>
          <a:p>
            <a:r>
              <a:rPr lang="en-US" dirty="0" smtClean="0"/>
              <a:t>1999-2000 MHIC Led Nurse </a:t>
            </a:r>
            <a:r>
              <a:rPr lang="en-US" dirty="0" err="1" smtClean="0"/>
              <a:t>Telecare</a:t>
            </a:r>
            <a:r>
              <a:rPr lang="en-US" dirty="0" smtClean="0"/>
              <a:t> initiative with 14 PCP practices</a:t>
            </a:r>
          </a:p>
          <a:p>
            <a:r>
              <a:rPr lang="en-US" dirty="0" smtClean="0"/>
              <a:t>Improvement in med adherence, Hamilton Scores, SF-12 scores, and Household, Work, &amp; Leisure Time Functioning</a:t>
            </a:r>
          </a:p>
          <a:p>
            <a:r>
              <a:rPr lang="en-US" dirty="0" smtClean="0"/>
              <a:t>Productivity went up (but no one knew it), practices lost money (no one paid them), and drug costs increased</a:t>
            </a:r>
          </a:p>
        </p:txBody>
      </p:sp>
    </p:spTree>
    <p:extLst>
      <p:ext uri="{BB962C8B-B14F-4D97-AF65-F5344CB8AC3E}">
        <p14:creationId xmlns:p14="http://schemas.microsoft.com/office/powerpoint/2010/main" val="1830212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Employers couldn’t just focus on one disease</a:t>
            </a:r>
          </a:p>
          <a:p>
            <a:r>
              <a:rPr lang="en-US" dirty="0" smtClean="0"/>
              <a:t>Seemed like chronic illness went together</a:t>
            </a:r>
          </a:p>
          <a:p>
            <a:r>
              <a:rPr lang="en-US" dirty="0" smtClean="0"/>
              <a:t>Started initiative focused on depression, diabetes, CVD, &amp; asthma</a:t>
            </a:r>
          </a:p>
          <a:p>
            <a:r>
              <a:rPr lang="en-US" dirty="0" smtClean="0"/>
              <a:t>“</a:t>
            </a:r>
            <a:r>
              <a:rPr lang="en-US" i="1" dirty="0" smtClean="0"/>
              <a:t>Informing Patients &amp; Rewarding Providers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89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Basic Aspects of Quality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194815"/>
              </p:ext>
            </p:extLst>
          </p:nvPr>
        </p:nvGraphicFramePr>
        <p:xfrm>
          <a:off x="12700" y="1295400"/>
          <a:ext cx="9144000" cy="5562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438400"/>
                <a:gridCol w="4419600"/>
              </a:tblGrid>
              <a:tr h="3771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 of 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</a:tr>
              <a:tr h="942814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</a:rPr>
                        <a:t>The opportunity exists to obtain good care.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Right number / mix of providers. (e.g. PCP, specialists, MSW, etc.)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Computerized Rx physician order entry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25658">
                <a:tc>
                  <a:txBody>
                    <a:bodyPr/>
                    <a:lstStyle/>
                    <a:p>
                      <a:r>
                        <a:rPr lang="en-US" dirty="0" smtClean="0"/>
                        <a:t>Process</a:t>
                      </a:r>
                    </a:p>
                    <a:p>
                      <a:r>
                        <a:rPr lang="en-US" dirty="0" smtClean="0"/>
                        <a:t>Interpersonal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Interventions are humane and responsive to patients’ preferences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Testing/treatment choices explained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Patients get questions answered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</a:tr>
              <a:tr h="1225658">
                <a:tc>
                  <a:txBody>
                    <a:bodyPr/>
                    <a:lstStyle/>
                    <a:p>
                      <a:r>
                        <a:rPr lang="en-US" dirty="0" smtClean="0"/>
                        <a:t>Process</a:t>
                      </a:r>
                    </a:p>
                    <a:p>
                      <a:r>
                        <a:rPr lang="en-US" dirty="0" smtClean="0"/>
                        <a:t>Technical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Interventions are provided skillfully to the people who need them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Evidence-based guideline compliant treatment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Right tests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Right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Rx, treatments etc.</a:t>
                      </a:r>
                      <a:endParaRPr lang="en-US" dirty="0"/>
                    </a:p>
                  </a:txBody>
                  <a:tcPr/>
                </a:tc>
              </a:tr>
              <a:tr h="1791346">
                <a:tc>
                  <a:txBody>
                    <a:bodyPr/>
                    <a:lstStyle/>
                    <a:p>
                      <a:r>
                        <a:rPr lang="en-US" dirty="0" smtClean="0"/>
                        <a:t>Outcomes:  clinical, functional, financial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best possible clinical and patient results are achieved.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 lab values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Patients live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 free days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Patients function more effectively at work, home, and play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2F220-2EAD-457D-823D-C937F75C06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QC PowerPoint Template for Webina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QC PowerPoint Template for Webina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5532</TotalTime>
  <Words>1380</Words>
  <Application>Microsoft Office PowerPoint</Application>
  <PresentationFormat>On-screen Show (4:3)</PresentationFormat>
  <Paragraphs>325</Paragraphs>
  <Slides>34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1_Office Theme</vt:lpstr>
      <vt:lpstr>MQC PowerPoint Template for Webinars</vt:lpstr>
      <vt:lpstr>1_MQC PowerPoint Template for Webinars</vt:lpstr>
      <vt:lpstr>Chart</vt:lpstr>
      <vt:lpstr>PTE BH Objectives</vt:lpstr>
      <vt:lpstr>Experience with Health Data:  It is both less and more complicated than what people say.</vt:lpstr>
      <vt:lpstr>Our Quality Is Less………</vt:lpstr>
      <vt:lpstr>Our Costs Are More International Comparison of Spending on Health, 1980–2010</vt:lpstr>
      <vt:lpstr>Problems with UnderUse</vt:lpstr>
      <vt:lpstr>MHMC 1995</vt:lpstr>
      <vt:lpstr>All Started With Depression - 1998</vt:lpstr>
      <vt:lpstr>What To Do?</vt:lpstr>
      <vt:lpstr>3 Basic Aspects of Quality</vt:lpstr>
      <vt:lpstr>3 Basic Aspects of Quality –  Rooney’s view using CPDP Criteria</vt:lpstr>
      <vt:lpstr>PTE Evolution - Diabetes</vt:lpstr>
      <vt:lpstr>Pathways to Excellence – Physicians   Steering Committee 2014</vt:lpstr>
      <vt:lpstr>PowerPoint Presentation</vt:lpstr>
      <vt:lpstr>MHMC 2004   Incent Patients and Providers</vt:lpstr>
      <vt:lpstr>Health Plan - Employer Use</vt:lpstr>
      <vt:lpstr>SEHC Announce 7-07 PCP Tiering</vt:lpstr>
      <vt:lpstr>Current PTE Participation</vt:lpstr>
      <vt:lpstr>PowerPoint Presentation</vt:lpstr>
      <vt:lpstr>PowerPoint Presentation</vt:lpstr>
      <vt:lpstr>PowerPoint Presentation</vt:lpstr>
      <vt:lpstr>State Employee June, 2008</vt:lpstr>
      <vt:lpstr>PowerPoint Presentation</vt:lpstr>
      <vt:lpstr>PowerPoint Presentation</vt:lpstr>
      <vt:lpstr>PowerPoint Presentation</vt:lpstr>
      <vt:lpstr>It’s About the Basics (the hard work!)</vt:lpstr>
      <vt:lpstr>CMS ACO Metrics</vt:lpstr>
      <vt:lpstr>CMS ACO</vt:lpstr>
      <vt:lpstr>CMS ACO CAHPS</vt:lpstr>
      <vt:lpstr>PowerPoint Presentation</vt:lpstr>
      <vt:lpstr>PowerPoint Presentation</vt:lpstr>
      <vt:lpstr>Promis</vt:lpstr>
      <vt:lpstr>Focus On Behavioral Health</vt:lpstr>
      <vt:lpstr>PowerPoint Presentation</vt:lpstr>
      <vt:lpstr>Head and Heart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PCP Physician Practices</dc:title>
  <dc:creator>trooney</dc:creator>
  <cp:lastModifiedBy>Patti Ross</cp:lastModifiedBy>
  <cp:revision>194</cp:revision>
  <cp:lastPrinted>2014-01-13T13:03:03Z</cp:lastPrinted>
  <dcterms:created xsi:type="dcterms:W3CDTF">2012-11-10T18:35:21Z</dcterms:created>
  <dcterms:modified xsi:type="dcterms:W3CDTF">2014-04-01T16:32:18Z</dcterms:modified>
</cp:coreProperties>
</file>